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52" r:id="rId1"/>
  </p:sldMasterIdLst>
  <p:notesMasterIdLst>
    <p:notesMasterId r:id="rId28"/>
  </p:notesMasterIdLst>
  <p:handoutMasterIdLst>
    <p:handoutMasterId r:id="rId29"/>
  </p:handoutMasterIdLst>
  <p:sldIdLst>
    <p:sldId id="560" r:id="rId2"/>
    <p:sldId id="613" r:id="rId3"/>
    <p:sldId id="672" r:id="rId4"/>
    <p:sldId id="673" r:id="rId5"/>
    <p:sldId id="665" r:id="rId6"/>
    <p:sldId id="652" r:id="rId7"/>
    <p:sldId id="646" r:id="rId8"/>
    <p:sldId id="642" r:id="rId9"/>
    <p:sldId id="670" r:id="rId10"/>
    <p:sldId id="671" r:id="rId11"/>
    <p:sldId id="549" r:id="rId12"/>
    <p:sldId id="637" r:id="rId13"/>
    <p:sldId id="631" r:id="rId14"/>
    <p:sldId id="669" r:id="rId15"/>
    <p:sldId id="620" r:id="rId16"/>
    <p:sldId id="674" r:id="rId17"/>
    <p:sldId id="655" r:id="rId18"/>
    <p:sldId id="675" r:id="rId19"/>
    <p:sldId id="676" r:id="rId20"/>
    <p:sldId id="621" r:id="rId21"/>
    <p:sldId id="557" r:id="rId22"/>
    <p:sldId id="552" r:id="rId23"/>
    <p:sldId id="677" r:id="rId24"/>
    <p:sldId id="531" r:id="rId25"/>
    <p:sldId id="562" r:id="rId26"/>
    <p:sldId id="572" r:id="rId27"/>
  </p:sldIdLst>
  <p:sldSz cx="6858000" cy="4114800"/>
  <p:notesSz cx="6954838" cy="9240838"/>
  <p:embeddedFontLst>
    <p:embeddedFont>
      <p:font typeface="Arial Black" panose="020B0A0402010202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Cooper Black" panose="0208090404030B020404" pitchFamily="18" charset="0"/>
      <p:regular r:id="rId39"/>
    </p:embeddedFont>
    <p:embeddedFont>
      <p:font typeface="Impact" panose="020B0806030902050204" pitchFamily="34" charset="0"/>
      <p:regular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  <p:embeddedFont>
      <p:font typeface="Viner Hand ITC" panose="03070502030502020203" pitchFamily="66" charset="0"/>
      <p:regular r:id="rId4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300" kern="1200">
        <a:solidFill>
          <a:schemeClr val="bg1"/>
        </a:solidFill>
        <a:latin typeface="Arial" charset="0"/>
        <a:ea typeface="+mn-ea"/>
        <a:cs typeface="+mn-cs"/>
      </a:defRPr>
    </a:lvl1pPr>
    <a:lvl2pPr marL="684373" algn="l" rtl="0" fontAlgn="base">
      <a:spcBef>
        <a:spcPct val="0"/>
      </a:spcBef>
      <a:spcAft>
        <a:spcPct val="0"/>
      </a:spcAft>
      <a:defRPr sz="3300" kern="1200">
        <a:solidFill>
          <a:schemeClr val="bg1"/>
        </a:solidFill>
        <a:latin typeface="Arial" charset="0"/>
        <a:ea typeface="+mn-ea"/>
        <a:cs typeface="+mn-cs"/>
      </a:defRPr>
    </a:lvl2pPr>
    <a:lvl3pPr marL="1368748" algn="l" rtl="0" fontAlgn="base">
      <a:spcBef>
        <a:spcPct val="0"/>
      </a:spcBef>
      <a:spcAft>
        <a:spcPct val="0"/>
      </a:spcAft>
      <a:defRPr sz="3300" kern="1200">
        <a:solidFill>
          <a:schemeClr val="bg1"/>
        </a:solidFill>
        <a:latin typeface="Arial" charset="0"/>
        <a:ea typeface="+mn-ea"/>
        <a:cs typeface="+mn-cs"/>
      </a:defRPr>
    </a:lvl3pPr>
    <a:lvl4pPr marL="2053120" algn="l" rtl="0" fontAlgn="base">
      <a:spcBef>
        <a:spcPct val="0"/>
      </a:spcBef>
      <a:spcAft>
        <a:spcPct val="0"/>
      </a:spcAft>
      <a:defRPr sz="3300" kern="1200">
        <a:solidFill>
          <a:schemeClr val="bg1"/>
        </a:solidFill>
        <a:latin typeface="Arial" charset="0"/>
        <a:ea typeface="+mn-ea"/>
        <a:cs typeface="+mn-cs"/>
      </a:defRPr>
    </a:lvl4pPr>
    <a:lvl5pPr marL="2737491" algn="l" rtl="0" fontAlgn="base">
      <a:spcBef>
        <a:spcPct val="0"/>
      </a:spcBef>
      <a:spcAft>
        <a:spcPct val="0"/>
      </a:spcAft>
      <a:defRPr sz="3300" kern="1200">
        <a:solidFill>
          <a:schemeClr val="bg1"/>
        </a:solidFill>
        <a:latin typeface="Arial" charset="0"/>
        <a:ea typeface="+mn-ea"/>
        <a:cs typeface="+mn-cs"/>
      </a:defRPr>
    </a:lvl5pPr>
    <a:lvl6pPr marL="3421867" algn="l" defTabSz="1368748" rtl="0" eaLnBrk="1" latinLnBrk="0" hangingPunct="1">
      <a:defRPr sz="3300" kern="1200">
        <a:solidFill>
          <a:schemeClr val="bg1"/>
        </a:solidFill>
        <a:latin typeface="Arial" charset="0"/>
        <a:ea typeface="+mn-ea"/>
        <a:cs typeface="+mn-cs"/>
      </a:defRPr>
    </a:lvl6pPr>
    <a:lvl7pPr marL="4106237" algn="l" defTabSz="1368748" rtl="0" eaLnBrk="1" latinLnBrk="0" hangingPunct="1">
      <a:defRPr sz="3300" kern="1200">
        <a:solidFill>
          <a:schemeClr val="bg1"/>
        </a:solidFill>
        <a:latin typeface="Arial" charset="0"/>
        <a:ea typeface="+mn-ea"/>
        <a:cs typeface="+mn-cs"/>
      </a:defRPr>
    </a:lvl7pPr>
    <a:lvl8pPr marL="4790608" algn="l" defTabSz="1368748" rtl="0" eaLnBrk="1" latinLnBrk="0" hangingPunct="1">
      <a:defRPr sz="3300" kern="1200">
        <a:solidFill>
          <a:schemeClr val="bg1"/>
        </a:solidFill>
        <a:latin typeface="Arial" charset="0"/>
        <a:ea typeface="+mn-ea"/>
        <a:cs typeface="+mn-cs"/>
      </a:defRPr>
    </a:lvl8pPr>
    <a:lvl9pPr marL="5474980" algn="l" defTabSz="1368748" rtl="0" eaLnBrk="1" latinLnBrk="0" hangingPunct="1">
      <a:defRPr sz="3300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5" userDrawn="1">
          <p15:clr>
            <a:srgbClr val="A4A3A4"/>
          </p15:clr>
        </p15:guide>
        <p15:guide id="2" pos="2159" userDrawn="1">
          <p15:clr>
            <a:srgbClr val="A4A3A4"/>
          </p15:clr>
        </p15:guide>
        <p15:guide id="3" orient="horz" pos="2331" userDrawn="1">
          <p15:clr>
            <a:srgbClr val="A4A3A4"/>
          </p15:clr>
        </p15:guide>
        <p15:guide id="4" pos="3887" userDrawn="1">
          <p15:clr>
            <a:srgbClr val="A4A3A4"/>
          </p15:clr>
        </p15:guide>
        <p15:guide id="5" orient="horz" pos="1440" userDrawn="1">
          <p15:clr>
            <a:srgbClr val="A4A3A4"/>
          </p15:clr>
        </p15:guide>
        <p15:guide id="6" orient="horz" pos="2590" userDrawn="1">
          <p15:clr>
            <a:srgbClr val="A4A3A4"/>
          </p15:clr>
        </p15:guide>
        <p15:guide id="7" pos="2398" userDrawn="1">
          <p15:clr>
            <a:srgbClr val="A4A3A4"/>
          </p15:clr>
        </p15:guide>
        <p15:guide id="8" pos="43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1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e" initials="J" lastIdx="1" clrIdx="0">
    <p:extLst>
      <p:ext uri="{19B8F6BF-5375-455C-9EA6-DF929625EA0E}">
        <p15:presenceInfo xmlns:p15="http://schemas.microsoft.com/office/powerpoint/2012/main" userId="Ja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60C"/>
    <a:srgbClr val="5968B0"/>
    <a:srgbClr val="FFFF00"/>
    <a:srgbClr val="666666"/>
    <a:srgbClr val="717DBB"/>
    <a:srgbClr val="000000"/>
    <a:srgbClr val="FFFF66"/>
    <a:srgbClr val="C0260C"/>
    <a:srgbClr val="1E1E1E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4015" autoAdjust="0"/>
  </p:normalViewPr>
  <p:slideViewPr>
    <p:cSldViewPr>
      <p:cViewPr varScale="1">
        <p:scale>
          <a:sx n="133" d="100"/>
          <a:sy n="133" d="100"/>
        </p:scale>
        <p:origin x="1186" y="106"/>
      </p:cViewPr>
      <p:guideLst>
        <p:guide orient="horz" pos="1295"/>
        <p:guide pos="2159"/>
        <p:guide orient="horz" pos="2331"/>
        <p:guide pos="3887"/>
        <p:guide orient="horz" pos="1440"/>
        <p:guide orient="horz" pos="2590"/>
        <p:guide pos="2398"/>
        <p:guide pos="43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2424" y="-84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8871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5A404261-ACD1-4DA4-B538-60798F044722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8871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89326957-D6AE-4A4C-96C3-1239F1330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67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871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C83F82B-9D9A-479A-A04D-C182637D83F6}" type="datetimeFigureOut">
              <a:rPr lang="en-US"/>
              <a:pPr>
                <a:defRPr/>
              </a:pPr>
              <a:t>2/2/2023</a:t>
            </a:fld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90550" y="692150"/>
            <a:ext cx="57737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6114" y="4390030"/>
            <a:ext cx="5562610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871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0F81F38-7B58-4C51-9CC2-8D4A52E43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1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684373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368748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2053120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737491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3421867" algn="l" defTabSz="13687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06237" algn="l" defTabSz="13687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790608" algn="l" defTabSz="13687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74980" algn="l" defTabSz="13687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6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8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6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0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3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6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45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0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15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6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7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09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60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drop of grace could have been included in Jesus’ salvation – He had to be saved completely by works.</a:t>
            </a:r>
          </a:p>
          <a:p>
            <a:pPr defTabSz="907997">
              <a:defRPr/>
            </a:pPr>
            <a:r>
              <a:rPr lang="en-US" dirty="0"/>
              <a:t>Not one drop of works could have been included in your salvation – you had to be saved completely by grace.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srgbClr val="FFFFFF"/>
                </a:solidFill>
              </a:rPr>
              <a:pPr defTabSz="907997">
                <a:defRPr/>
              </a:p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66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35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5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99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65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7F654E94-D6D6-453C-91BB-1C234BF5367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20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505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40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67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67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56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69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8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78752"/>
            <a:ext cx="5829300" cy="8810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331264"/>
            <a:ext cx="4800600" cy="1052513"/>
          </a:xfrm>
        </p:spPr>
        <p:txBody>
          <a:bodyPr/>
          <a:lstStyle>
            <a:lvl1pPr marL="0" indent="0" algn="ctr">
              <a:buNone/>
              <a:defRPr/>
            </a:lvl1pPr>
            <a:lvl2pPr marL="684373" indent="0" algn="ctr">
              <a:buNone/>
              <a:defRPr/>
            </a:lvl2pPr>
            <a:lvl3pPr marL="1368748" indent="0" algn="ctr">
              <a:buNone/>
              <a:defRPr/>
            </a:lvl3pPr>
            <a:lvl4pPr marL="2053120" indent="0" algn="ctr">
              <a:buNone/>
              <a:defRPr/>
            </a:lvl4pPr>
            <a:lvl5pPr marL="2737491" indent="0" algn="ctr">
              <a:buNone/>
              <a:defRPr/>
            </a:lvl5pPr>
            <a:lvl6pPr marL="3421867" indent="0" algn="ctr">
              <a:buNone/>
              <a:defRPr/>
            </a:lvl6pPr>
            <a:lvl7pPr marL="4106237" indent="0" algn="ctr">
              <a:buNone/>
              <a:defRPr/>
            </a:lvl7pPr>
            <a:lvl8pPr marL="4790608" indent="0" algn="ctr">
              <a:buNone/>
              <a:defRPr/>
            </a:lvl8pPr>
            <a:lvl9pPr marL="547498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9BB89-D667-43B1-BE65-28B0FFB4F9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8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3F72-34F8-4C73-8268-FADC1898DE6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5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2643188"/>
            <a:ext cx="5829300" cy="819150"/>
          </a:xfrm>
        </p:spPr>
        <p:txBody>
          <a:bodyPr anchor="t"/>
          <a:lstStyle>
            <a:lvl1pPr algn="l">
              <a:defRPr sz="5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2925" y="1743080"/>
            <a:ext cx="5829300" cy="900112"/>
          </a:xfrm>
        </p:spPr>
        <p:txBody>
          <a:bodyPr anchor="b"/>
          <a:lstStyle>
            <a:lvl1pPr marL="0" indent="0">
              <a:buNone/>
              <a:defRPr sz="3000"/>
            </a:lvl1pPr>
            <a:lvl2pPr marL="684373" indent="0">
              <a:buNone/>
              <a:defRPr sz="2700"/>
            </a:lvl2pPr>
            <a:lvl3pPr marL="1368748" indent="0">
              <a:buNone/>
              <a:defRPr sz="2400"/>
            </a:lvl3pPr>
            <a:lvl4pPr marL="2053120" indent="0">
              <a:buNone/>
              <a:defRPr sz="2100"/>
            </a:lvl4pPr>
            <a:lvl5pPr marL="2737491" indent="0">
              <a:buNone/>
              <a:defRPr sz="2100"/>
            </a:lvl5pPr>
            <a:lvl6pPr marL="3421867" indent="0">
              <a:buNone/>
              <a:defRPr sz="2100"/>
            </a:lvl6pPr>
            <a:lvl7pPr marL="4106237" indent="0">
              <a:buNone/>
              <a:defRPr sz="2100"/>
            </a:lvl7pPr>
            <a:lvl8pPr marL="4790608" indent="0">
              <a:buNone/>
              <a:defRPr sz="2100"/>
            </a:lvl8pPr>
            <a:lvl9pPr marL="5474980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ED034-DA47-4822-A98E-65233C1DB68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959645"/>
            <a:ext cx="2971800" cy="2714625"/>
          </a:xfrm>
        </p:spPr>
        <p:txBody>
          <a:bodyPr/>
          <a:lstStyle>
            <a:lvl1pPr>
              <a:defRPr sz="4199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3300" y="959645"/>
            <a:ext cx="2971800" cy="2714625"/>
          </a:xfrm>
        </p:spPr>
        <p:txBody>
          <a:bodyPr/>
          <a:lstStyle>
            <a:lvl1pPr>
              <a:defRPr sz="4199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843-2F2E-420C-A685-4CC4B23B95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64307"/>
            <a:ext cx="61722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921565"/>
            <a:ext cx="3031332" cy="383380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4373" indent="0">
              <a:buNone/>
              <a:defRPr sz="3000" b="1"/>
            </a:lvl2pPr>
            <a:lvl3pPr marL="1368748" indent="0">
              <a:buNone/>
              <a:defRPr sz="2700" b="1"/>
            </a:lvl3pPr>
            <a:lvl4pPr marL="2053120" indent="0">
              <a:buNone/>
              <a:defRPr sz="2400" b="1"/>
            </a:lvl4pPr>
            <a:lvl5pPr marL="2737491" indent="0">
              <a:buNone/>
              <a:defRPr sz="2400" b="1"/>
            </a:lvl5pPr>
            <a:lvl6pPr marL="3421867" indent="0">
              <a:buNone/>
              <a:defRPr sz="2400" b="1"/>
            </a:lvl6pPr>
            <a:lvl7pPr marL="4106237" indent="0">
              <a:buNone/>
              <a:defRPr sz="2400" b="1"/>
            </a:lvl7pPr>
            <a:lvl8pPr marL="4790608" indent="0">
              <a:buNone/>
              <a:defRPr sz="2400" b="1"/>
            </a:lvl8pPr>
            <a:lvl9pPr marL="547498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304925"/>
            <a:ext cx="3031332" cy="2371725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90" y="921565"/>
            <a:ext cx="3031331" cy="383380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4373" indent="0">
              <a:buNone/>
              <a:defRPr sz="3000" b="1"/>
            </a:lvl2pPr>
            <a:lvl3pPr marL="1368748" indent="0">
              <a:buNone/>
              <a:defRPr sz="2700" b="1"/>
            </a:lvl3pPr>
            <a:lvl4pPr marL="2053120" indent="0">
              <a:buNone/>
              <a:defRPr sz="2400" b="1"/>
            </a:lvl4pPr>
            <a:lvl5pPr marL="2737491" indent="0">
              <a:buNone/>
              <a:defRPr sz="2400" b="1"/>
            </a:lvl5pPr>
            <a:lvl6pPr marL="3421867" indent="0">
              <a:buNone/>
              <a:defRPr sz="2400" b="1"/>
            </a:lvl6pPr>
            <a:lvl7pPr marL="4106237" indent="0">
              <a:buNone/>
              <a:defRPr sz="2400" b="1"/>
            </a:lvl7pPr>
            <a:lvl8pPr marL="4790608" indent="0">
              <a:buNone/>
              <a:defRPr sz="2400" b="1"/>
            </a:lvl8pPr>
            <a:lvl9pPr marL="547498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90" y="1304925"/>
            <a:ext cx="3031331" cy="2371725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7F598-D6BD-48AB-A2DE-778BEF1776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5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19F33-8755-4307-8037-406EC4F5BC4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3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D6259-EC0A-48F1-B535-BFDBA4597E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5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64326"/>
            <a:ext cx="2257425" cy="697706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307" y="164307"/>
            <a:ext cx="3833813" cy="3512343"/>
          </a:xfrm>
        </p:spPr>
        <p:txBody>
          <a:bodyPr/>
          <a:lstStyle>
            <a:lvl1pPr>
              <a:defRPr sz="4799"/>
            </a:lvl1pPr>
            <a:lvl2pPr>
              <a:defRPr sz="4199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862031"/>
            <a:ext cx="2257425" cy="2814638"/>
          </a:xfrm>
        </p:spPr>
        <p:txBody>
          <a:bodyPr/>
          <a:lstStyle>
            <a:lvl1pPr marL="0" indent="0">
              <a:buNone/>
              <a:defRPr sz="2100"/>
            </a:lvl1pPr>
            <a:lvl2pPr marL="684373" indent="0">
              <a:buNone/>
              <a:defRPr sz="1800"/>
            </a:lvl2pPr>
            <a:lvl3pPr marL="1368748" indent="0">
              <a:buNone/>
              <a:defRPr sz="1500"/>
            </a:lvl3pPr>
            <a:lvl4pPr marL="2053120" indent="0">
              <a:buNone/>
              <a:defRPr sz="1350"/>
            </a:lvl4pPr>
            <a:lvl5pPr marL="2737491" indent="0">
              <a:buNone/>
              <a:defRPr sz="1350"/>
            </a:lvl5pPr>
            <a:lvl6pPr marL="3421867" indent="0">
              <a:buNone/>
              <a:defRPr sz="1350"/>
            </a:lvl6pPr>
            <a:lvl7pPr marL="4106237" indent="0">
              <a:buNone/>
              <a:defRPr sz="1350"/>
            </a:lvl7pPr>
            <a:lvl8pPr marL="4790608" indent="0">
              <a:buNone/>
              <a:defRPr sz="1350"/>
            </a:lvl8pPr>
            <a:lvl9pPr marL="547498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8B291-A18D-4D73-B24D-02F67DD542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4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407" y="2881332"/>
            <a:ext cx="4114800" cy="338138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5407" y="366714"/>
            <a:ext cx="4114800" cy="2469357"/>
          </a:xfrm>
        </p:spPr>
        <p:txBody>
          <a:bodyPr/>
          <a:lstStyle>
            <a:lvl1pPr marL="0" indent="0">
              <a:buNone/>
              <a:defRPr sz="4799"/>
            </a:lvl1pPr>
            <a:lvl2pPr marL="684373" indent="0">
              <a:buNone/>
              <a:defRPr sz="4199"/>
            </a:lvl2pPr>
            <a:lvl3pPr marL="1368748" indent="0">
              <a:buNone/>
              <a:defRPr sz="3600"/>
            </a:lvl3pPr>
            <a:lvl4pPr marL="2053120" indent="0">
              <a:buNone/>
              <a:defRPr sz="3000"/>
            </a:lvl4pPr>
            <a:lvl5pPr marL="2737491" indent="0">
              <a:buNone/>
              <a:defRPr sz="3000"/>
            </a:lvl5pPr>
            <a:lvl6pPr marL="3421867" indent="0">
              <a:buNone/>
              <a:defRPr sz="3000"/>
            </a:lvl6pPr>
            <a:lvl7pPr marL="4106237" indent="0">
              <a:buNone/>
              <a:defRPr sz="3000"/>
            </a:lvl7pPr>
            <a:lvl8pPr marL="4790608" indent="0">
              <a:buNone/>
              <a:defRPr sz="3000"/>
            </a:lvl8pPr>
            <a:lvl9pPr marL="5474980" indent="0">
              <a:buNone/>
              <a:defRPr sz="3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407" y="3219469"/>
            <a:ext cx="4114800" cy="483395"/>
          </a:xfrm>
        </p:spPr>
        <p:txBody>
          <a:bodyPr/>
          <a:lstStyle>
            <a:lvl1pPr marL="0" indent="0">
              <a:buNone/>
              <a:defRPr sz="2100"/>
            </a:lvl1pPr>
            <a:lvl2pPr marL="684373" indent="0">
              <a:buNone/>
              <a:defRPr sz="1800"/>
            </a:lvl2pPr>
            <a:lvl3pPr marL="1368748" indent="0">
              <a:buNone/>
              <a:defRPr sz="1500"/>
            </a:lvl3pPr>
            <a:lvl4pPr marL="2053120" indent="0">
              <a:buNone/>
              <a:defRPr sz="1350"/>
            </a:lvl4pPr>
            <a:lvl5pPr marL="2737491" indent="0">
              <a:buNone/>
              <a:defRPr sz="1350"/>
            </a:lvl5pPr>
            <a:lvl6pPr marL="3421867" indent="0">
              <a:buNone/>
              <a:defRPr sz="1350"/>
            </a:lvl6pPr>
            <a:lvl7pPr marL="4106237" indent="0">
              <a:buNone/>
              <a:defRPr sz="1350"/>
            </a:lvl7pPr>
            <a:lvl8pPr marL="4790608" indent="0">
              <a:buNone/>
              <a:defRPr sz="1350"/>
            </a:lvl8pPr>
            <a:lvl9pPr marL="547498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8DD4D-C64E-4726-8D25-14BA8F711F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9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F3192-3CCA-45BE-A221-4B48F7E487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8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66688"/>
            <a:ext cx="1543050" cy="35075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66688"/>
            <a:ext cx="4400550" cy="35075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EB703-ABF1-4C6E-8227-BF8507A2BE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8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166687"/>
            <a:ext cx="617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959645"/>
            <a:ext cx="61722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3745707"/>
            <a:ext cx="16002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3745707"/>
            <a:ext cx="21717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3745707"/>
            <a:ext cx="16002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009AEF-738A-42C1-AEA8-C0C947AD8E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14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684373"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1368748"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2053120"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2737491" algn="ctr" defTabSz="624964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232881" indent="-232881" algn="l" defTabSz="624964" rtl="0" eaLnBrk="0" fontAlgn="base" hangingPunct="0">
        <a:spcBef>
          <a:spcPct val="20000"/>
        </a:spcBef>
        <a:spcAft>
          <a:spcPct val="0"/>
        </a:spcAft>
        <a:buChar char="•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508523" indent="-194861" algn="l" defTabSz="624964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2pPr>
      <a:lvl3pPr marL="781805" indent="-156840" algn="l" defTabSz="624964" rtl="0" eaLnBrk="0" fontAlgn="base" hangingPunct="0">
        <a:spcBef>
          <a:spcPct val="20000"/>
        </a:spcBef>
        <a:spcAft>
          <a:spcPct val="0"/>
        </a:spcAft>
        <a:buChar char="•"/>
        <a:defRPr sz="1650">
          <a:solidFill>
            <a:schemeClr val="tx1"/>
          </a:solidFill>
          <a:latin typeface="+mn-lt"/>
        </a:defRPr>
      </a:lvl3pPr>
      <a:lvl4pPr marL="1093094" indent="-154461" algn="l" defTabSz="624964" rtl="0" eaLnBrk="0" fontAlgn="base" hangingPunct="0">
        <a:spcBef>
          <a:spcPct val="20000"/>
        </a:spcBef>
        <a:spcAft>
          <a:spcPct val="0"/>
        </a:spcAft>
        <a:buChar char="–"/>
        <a:defRPr sz="1350">
          <a:solidFill>
            <a:schemeClr val="tx1"/>
          </a:solidFill>
          <a:latin typeface="+mn-lt"/>
        </a:defRPr>
      </a:lvl4pPr>
      <a:lvl5pPr marL="1406767" indent="-154461" algn="l" defTabSz="624964" rtl="0" eaLnBrk="0" fontAlgn="base" hangingPunct="0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5pPr>
      <a:lvl6pPr marL="2091141" indent="-154461" algn="l" defTabSz="624964" rtl="0" eaLnBrk="0" fontAlgn="base" hangingPunct="0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6pPr>
      <a:lvl7pPr marL="2775513" indent="-154461" algn="l" defTabSz="624964" rtl="0" eaLnBrk="0" fontAlgn="base" hangingPunct="0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7pPr>
      <a:lvl8pPr marL="3459883" indent="-154461" algn="l" defTabSz="624964" rtl="0" eaLnBrk="0" fontAlgn="base" hangingPunct="0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8pPr>
      <a:lvl9pPr marL="4144259" indent="-154461" algn="l" defTabSz="624964" rtl="0" eaLnBrk="0" fontAlgn="base" hangingPunct="0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373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68748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3120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7491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1867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06237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0608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74980" algn="l" defTabSz="136874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28.png"/><Relationship Id="rId4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32.png"/><Relationship Id="rId4" Type="http://schemas.microsoft.com/office/2007/relationships/hdphoto" Target="../media/hdphoto1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623"/>
          <a:stretch/>
        </p:blipFill>
        <p:spPr bwMode="auto">
          <a:xfrm>
            <a:off x="-6112" y="1485935"/>
            <a:ext cx="6869681" cy="262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CB Personal\Slides\Pictures from Shutterstock 12-27-11 thru 1-26-12\SW Cards 4-1 shutterstock_77036029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87879" l="25868" r="807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48" r="19585"/>
          <a:stretch/>
        </p:blipFill>
        <p:spPr bwMode="auto">
          <a:xfrm flipH="1">
            <a:off x="4107117" y="1697660"/>
            <a:ext cx="928866" cy="2123687"/>
          </a:xfrm>
          <a:prstGeom prst="rect">
            <a:avLst/>
          </a:prstGeom>
          <a:noFill/>
          <a:effectLst>
            <a:glow rad="88900">
              <a:schemeClr val="tx1">
                <a:lumMod val="75000"/>
                <a:alpha val="6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83" y="343343"/>
            <a:ext cx="6856236" cy="1470256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lIns="0" tIns="84370" rIns="0" bIns="84370"/>
          <a:lstStyle/>
          <a:p>
            <a:pPr defTabSz="1687847">
              <a:lnSpc>
                <a:spcPts val="4499"/>
              </a:lnSpc>
            </a:pPr>
            <a:endParaRPr lang="en-US" sz="4499" dirty="0">
              <a:solidFill>
                <a:prstClr val="black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3210" y="634467"/>
            <a:ext cx="6827353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274245" defTabSz="1687847">
              <a:lnSpc>
                <a:spcPts val="4499"/>
              </a:lnSpc>
            </a:pPr>
            <a:r>
              <a:rPr lang="en-US" sz="434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 him</a:t>
            </a:r>
            <a:r>
              <a:rPr lang="en-US" sz="4349" dirty="0">
                <a:solidFill>
                  <a:srgbClr val="FFFFFF"/>
                </a:solidFill>
              </a:rPr>
              <a:t> which is </a:t>
            </a:r>
            <a:r>
              <a:rPr lang="en-US" sz="4349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en-US" sz="4349" dirty="0">
                <a:solidFill>
                  <a:srgbClr val="FFFFFF"/>
                </a:solidFill>
              </a:rPr>
              <a:t> to destroy </a:t>
            </a:r>
            <a:r>
              <a:rPr lang="en-US" sz="1500" dirty="0">
                <a:solidFill>
                  <a:srgbClr val="191919"/>
                </a:solidFill>
              </a:rPr>
              <a:t>both soul and body </a:t>
            </a:r>
            <a:r>
              <a:rPr lang="en-US" sz="4349" dirty="0">
                <a:solidFill>
                  <a:prstClr val="white"/>
                </a:solidFill>
              </a:rPr>
              <a:t>in hell.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5731341" y="1498944"/>
            <a:ext cx="100668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26099"/>
            <a:r>
              <a:rPr lang="en-US" sz="1200" dirty="0">
                <a:solidFill>
                  <a:srgbClr val="5968B0"/>
                </a:solidFill>
              </a:rPr>
              <a:t>Matthew 10:28</a:t>
            </a:r>
          </a:p>
        </p:txBody>
      </p:sp>
      <p:pic>
        <p:nvPicPr>
          <p:cNvPr id="11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67" b="100000" l="32700" r="65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50" t="54623" r="28215"/>
          <a:stretch/>
        </p:blipFill>
        <p:spPr bwMode="auto">
          <a:xfrm>
            <a:off x="2342196" y="2026392"/>
            <a:ext cx="3600758" cy="208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-8574" y="3522010"/>
            <a:ext cx="6879138" cy="571353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r>
              <a:rPr lang="en-US" sz="1800" b="1" spc="-75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If you were to live the rest of your life as a serial killer</a:t>
            </a:r>
          </a:p>
          <a:p>
            <a:pPr algn="ctr"/>
            <a:r>
              <a:rPr lang="en-US" sz="1800" b="1" spc="-75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could that possibly hurt your chances of going to Heaven?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7687" y="3529678"/>
            <a:ext cx="447988" cy="27699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algn="ctr"/>
            <a:r>
              <a:rPr lang="en-US" sz="18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Q2: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-4761" y="2584090"/>
            <a:ext cx="6869681" cy="372101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endParaRPr lang="en-US" sz="1500" b="1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63283" y="2591269"/>
            <a:ext cx="66276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 defTabSz="626099">
              <a:tabLst>
                <a:tab pos="4285084" algn="l"/>
              </a:tabLst>
            </a:pPr>
            <a:r>
              <a:rPr lang="en-US" sz="1800" b="1" spc="-60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Can you explain to me your need for righteousness?</a:t>
            </a:r>
            <a:endParaRPr lang="en-US" sz="1350" b="1" spc="-6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309" y="2264684"/>
            <a:ext cx="4426016" cy="300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950" b="1" spc="-30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2 quick questions if I may, please…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7687" y="2624557"/>
            <a:ext cx="477219" cy="27699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8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85" y="2967563"/>
            <a:ext cx="6854384" cy="538609"/>
          </a:xfrm>
          <a:prstGeom prst="rect">
            <a:avLst/>
          </a:prstGeom>
          <a:noFill/>
        </p:spPr>
        <p:txBody>
          <a:bodyPr wrap="square" lIns="54849" tIns="0" rIns="54849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195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It’s a tough question, I know.  Stay with me here, </a:t>
            </a:r>
          </a:p>
          <a:p>
            <a:pPr>
              <a:lnSpc>
                <a:spcPts val="2100"/>
              </a:lnSpc>
            </a:pPr>
            <a:r>
              <a:rPr lang="en-US" sz="195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you’re about to learn the correct answer: </a:t>
            </a:r>
            <a:r>
              <a:rPr lang="en-US" sz="210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God’s answer!</a:t>
            </a:r>
            <a:endParaRPr lang="en-US" sz="1800" b="1" dirty="0">
              <a:ln w="3175">
                <a:solidFill>
                  <a:srgbClr val="000000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883" y="-10327"/>
            <a:ext cx="6856236" cy="61178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5998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8821" y="263103"/>
            <a:ext cx="1714059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36" y="18628"/>
            <a:ext cx="6856236" cy="589905"/>
          </a:xfrm>
          <a:prstGeom prst="rect">
            <a:avLst/>
          </a:prstGeom>
          <a:noFill/>
        </p:spPr>
        <p:txBody>
          <a:bodyPr wrap="square" lIns="27425" tIns="0" rIns="13713" bIns="0" rtlCol="0">
            <a:spAutoFit/>
          </a:bodyPr>
          <a:lstStyle/>
          <a:p>
            <a:pPr>
              <a:lnSpc>
                <a:spcPts val="2250"/>
              </a:lnSpc>
              <a:tabLst>
                <a:tab pos="1885437" algn="l"/>
              </a:tabLst>
            </a:pPr>
            <a:r>
              <a:rPr lang="en-US" sz="2175" spc="-75" dirty="0">
                <a:solidFill>
                  <a:prstClr val="black"/>
                </a:solidFill>
              </a:rPr>
              <a:t>If an </a:t>
            </a:r>
            <a:r>
              <a:rPr lang="en-US" sz="2175" b="1" spc="-75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Almighty God</a:t>
            </a:r>
            <a:r>
              <a:rPr lang="en-US" sz="2175" spc="-75" dirty="0">
                <a:solidFill>
                  <a:prstClr val="black"/>
                </a:solidFill>
              </a:rPr>
              <a:t> decides, for whatever reason, to put you in Hell, you won’t be able to stop Him. So, you should...</a:t>
            </a:r>
          </a:p>
        </p:txBody>
      </p:sp>
    </p:spTree>
    <p:extLst>
      <p:ext uri="{BB962C8B-B14F-4D97-AF65-F5344CB8AC3E}">
        <p14:creationId xmlns:p14="http://schemas.microsoft.com/office/powerpoint/2010/main" val="11135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883" y="3714946"/>
            <a:ext cx="6856236" cy="39766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95988" anchor="ctr" anchorCtr="0"/>
          <a:lstStyle/>
          <a:p>
            <a:pPr algn="ctr" defTabSz="626099">
              <a:tabLst>
                <a:tab pos="430889" algn="l"/>
              </a:tabLst>
            </a:pPr>
            <a:endParaRPr lang="en-US" sz="2550" spc="-75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42853" y="3999143"/>
            <a:ext cx="1055860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883" y="530"/>
            <a:ext cx="6856236" cy="39280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5998" dirty="0">
              <a:solidFill>
                <a:prstClr val="black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883" y="385897"/>
            <a:ext cx="6856236" cy="123231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626099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06736" y="718118"/>
            <a:ext cx="987298" cy="41138"/>
          </a:xfrm>
          <a:prstGeom prst="rect">
            <a:avLst/>
          </a:prstGeom>
          <a:solidFill>
            <a:schemeClr val="tx1"/>
          </a:solidFill>
          <a:ln w="63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1038368" y="1900313"/>
            <a:ext cx="14391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gave lots to charity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4165" y="1620047"/>
            <a:ext cx="149944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26099"/>
            <a:r>
              <a:rPr lang="en-US" sz="1200" i="1" spc="-60" dirty="0">
                <a:solidFill>
                  <a:srgbClr val="191919"/>
                </a:solidFill>
              </a:rPr>
              <a:t>I loved my fellow man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4708910" y="2774807"/>
            <a:ext cx="20976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fought for equality and justice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41541" y="2762824"/>
            <a:ext cx="16344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adopted poor children</a:t>
            </a: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877753" y="1541262"/>
            <a:ext cx="2699458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26099"/>
            <a:r>
              <a:rPr lang="en-US" sz="2250" b="1" spc="-60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“I was pretty good”</a:t>
            </a: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1730666" y="2683829"/>
            <a:ext cx="2914259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2250" dirty="0">
                <a:solidFill>
                  <a:schemeClr val="tx1"/>
                </a:solidFill>
              </a:rPr>
              <a:t>“I believed in Jesus”</a:t>
            </a: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1789566" y="2112545"/>
            <a:ext cx="3192542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2250" dirty="0">
                <a:solidFill>
                  <a:schemeClr val="tx1"/>
                </a:solidFill>
              </a:rPr>
              <a:t>“I never killed anyone”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4114625" y="3075875"/>
            <a:ext cx="25269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did everything my religion told me to</a:t>
            </a: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986051" y="3263429"/>
            <a:ext cx="522080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26099"/>
            <a:r>
              <a:rPr lang="en-US" sz="195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</a:t>
            </a:r>
            <a:r>
              <a:rPr lang="en-US" sz="21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 went to church</a:t>
            </a:r>
            <a:r>
              <a:rPr lang="en-US" sz="195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” … </a:t>
            </a:r>
            <a:r>
              <a:rPr lang="en-US" sz="21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blah, blah, blah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2431" y="-28020"/>
            <a:ext cx="6856236" cy="436258"/>
          </a:xfrm>
          <a:prstGeom prst="rect">
            <a:avLst/>
          </a:prstGeom>
          <a:noFill/>
        </p:spPr>
        <p:txBody>
          <a:bodyPr wrap="square" lIns="41138" tIns="54849" rIns="13713" rtlCol="0">
            <a:spAutoFit/>
          </a:bodyPr>
          <a:lstStyle/>
          <a:p>
            <a:r>
              <a:rPr lang="en-US" sz="2175" spc="-135" dirty="0">
                <a:solidFill>
                  <a:prstClr val="black"/>
                </a:solidFill>
              </a:rPr>
              <a:t>Many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will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beg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and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plead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with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God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on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Judgment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Day</a:t>
            </a:r>
            <a:r>
              <a:rPr lang="en-US" sz="1950" spc="-135" dirty="0">
                <a:solidFill>
                  <a:prstClr val="black"/>
                </a:solidFill>
              </a:rPr>
              <a:t>. </a:t>
            </a:r>
            <a:r>
              <a:rPr lang="en-US" sz="2175" spc="-135" dirty="0">
                <a:solidFill>
                  <a:prstClr val="black"/>
                </a:solidFill>
              </a:rPr>
              <a:t>Jesus</a:t>
            </a:r>
            <a:r>
              <a:rPr lang="en-US" sz="1950" spc="-135" dirty="0">
                <a:solidFill>
                  <a:prstClr val="black"/>
                </a:solidFill>
              </a:rPr>
              <a:t> </a:t>
            </a:r>
            <a:r>
              <a:rPr lang="en-US" sz="2175" spc="-135" dirty="0">
                <a:solidFill>
                  <a:prstClr val="black"/>
                </a:solidFill>
              </a:rPr>
              <a:t>said</a:t>
            </a:r>
            <a:r>
              <a:rPr lang="en-US" sz="1950" spc="-135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897363" y="2466423"/>
            <a:ext cx="20326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kept the 10 commandments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663844" y="3055954"/>
            <a:ext cx="17732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asked you into my heart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5028790" y="2189307"/>
            <a:ext cx="17729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All religions are the same</a:t>
            </a: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92745" y="2178464"/>
            <a:ext cx="17552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followed the golden rule</a:t>
            </a: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5650954" y="3357982"/>
            <a:ext cx="1256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am an atheist</a:t>
            </a: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451" y="3362593"/>
            <a:ext cx="11451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was a deacon</a:t>
            </a: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5600143" y="1888085"/>
            <a:ext cx="10938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was baptized</a:t>
            </a: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4616163" y="1600319"/>
            <a:ext cx="16587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taught Sunday School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3886084" y="1929849"/>
            <a:ext cx="15042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My dad was a pastor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4114625" y="2475675"/>
            <a:ext cx="25481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200" i="1" dirty="0">
                <a:solidFill>
                  <a:schemeClr val="bg1"/>
                </a:solidFill>
              </a:rPr>
              <a:t>I built churches, houses and hospitals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11379" y="3998344"/>
            <a:ext cx="1522084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/>
          </a:p>
        </p:txBody>
      </p:sp>
      <p:sp>
        <p:nvSpPr>
          <p:cNvPr id="46083" name="TextBox 7"/>
          <p:cNvSpPr txBox="1">
            <a:spLocks noChangeArrowheads="1"/>
          </p:cNvSpPr>
          <p:nvPr/>
        </p:nvSpPr>
        <p:spPr bwMode="auto">
          <a:xfrm>
            <a:off x="92744" y="393265"/>
            <a:ext cx="6764376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3150"/>
              </a:lnSpc>
            </a:pPr>
            <a:r>
              <a:rPr lang="en-US" sz="3150" b="1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3000" dirty="0">
                <a:solidFill>
                  <a:schemeClr val="tx1"/>
                </a:solidFill>
              </a:rPr>
              <a:t> will say </a:t>
            </a:r>
            <a:r>
              <a:rPr lang="en-US" sz="3000" spc="-75" dirty="0">
                <a:solidFill>
                  <a:schemeClr val="tx1"/>
                </a:solidFill>
              </a:rPr>
              <a:t>to me in that day, </a:t>
            </a:r>
          </a:p>
          <a:p>
            <a:pPr>
              <a:lnSpc>
                <a:spcPts val="3150"/>
              </a:lnSpc>
            </a:pPr>
            <a:r>
              <a:rPr lang="en-US" sz="3000" spc="-75" dirty="0">
                <a:solidFill>
                  <a:schemeClr val="tx1"/>
                </a:solidFill>
              </a:rPr>
              <a:t>Lord, Lord, have we not </a:t>
            </a:r>
            <a:r>
              <a:rPr lang="en-US" sz="2100" spc="-75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3000" spc="-75" dirty="0">
                <a:solidFill>
                  <a:schemeClr val="tx1"/>
                </a:solidFill>
              </a:rPr>
              <a:t> </a:t>
            </a:r>
            <a:r>
              <a:rPr lang="en-US" sz="3000" spc="-135" dirty="0">
                <a:solidFill>
                  <a:schemeClr val="tx1"/>
                </a:solidFill>
              </a:rPr>
              <a:t>in thy name </a:t>
            </a:r>
          </a:p>
          <a:p>
            <a:pPr>
              <a:lnSpc>
                <a:spcPts val="3150"/>
              </a:lnSpc>
            </a:pPr>
            <a:r>
              <a:rPr lang="en-US" sz="3000" spc="-135" dirty="0">
                <a:solidFill>
                  <a:schemeClr val="tx1"/>
                </a:solidFill>
              </a:rPr>
              <a:t>done many wonderful </a:t>
            </a:r>
            <a:r>
              <a:rPr lang="en-US" sz="3000" b="1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000" dirty="0">
                <a:solidFill>
                  <a:schemeClr val="tx1"/>
                </a:solidFill>
              </a:rPr>
              <a:t>?</a:t>
            </a:r>
            <a:endParaRPr lang="en-US" sz="3000" dirty="0">
              <a:solidFill>
                <a:srgbClr val="FFFF66"/>
              </a:solidFill>
            </a:endParaRP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BD3C15C4-581A-41A6-A1EA-B56829B62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82" y="3710933"/>
            <a:ext cx="6856236" cy="39766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95988" anchor="ctr" anchorCtr="0"/>
          <a:lstStyle/>
          <a:p>
            <a:pPr algn="ctr" defTabSz="626099">
              <a:tabLst>
                <a:tab pos="430889" algn="l"/>
              </a:tabLst>
            </a:pPr>
            <a:r>
              <a:rPr lang="en-US" sz="2550" spc="-75" dirty="0">
                <a:solidFill>
                  <a:prstClr val="black"/>
                </a:solidFill>
              </a:rPr>
              <a:t>How </a:t>
            </a:r>
            <a:r>
              <a:rPr lang="en-US" sz="2550" b="1" spc="-7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exactly</a:t>
            </a:r>
            <a:r>
              <a:rPr lang="en-US" sz="2550" spc="-75" dirty="0">
                <a:solidFill>
                  <a:prstClr val="black"/>
                </a:solidFill>
              </a:rPr>
              <a:t> will Jesus answer </a:t>
            </a:r>
            <a:r>
              <a:rPr lang="en-US" sz="2550" b="1" spc="-7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 time</a:t>
            </a:r>
            <a:r>
              <a:rPr lang="en-US" sz="2550" spc="-75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A319450D-97E4-4662-A0F9-C713EFB32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8431" y="1385833"/>
            <a:ext cx="92172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26099"/>
            <a:r>
              <a:rPr lang="en-US" sz="1200" dirty="0">
                <a:solidFill>
                  <a:srgbClr val="5968B0"/>
                </a:solidFill>
              </a:rPr>
              <a:t>Matthew 7:22</a:t>
            </a:r>
          </a:p>
        </p:txBody>
      </p:sp>
    </p:spTree>
    <p:extLst>
      <p:ext uri="{BB962C8B-B14F-4D97-AF65-F5344CB8AC3E}">
        <p14:creationId xmlns:p14="http://schemas.microsoft.com/office/powerpoint/2010/main" val="9459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4" y="374547"/>
            <a:ext cx="6851799" cy="96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25" rtlCol="0" anchor="ctr"/>
          <a:lstStyle/>
          <a:p>
            <a:pPr algn="ctr"/>
            <a:endParaRPr lang="en-US" sz="5998" dirty="0">
              <a:solidFill>
                <a:srgbClr val="FFFFFF"/>
              </a:solidFill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5705947" y="521724"/>
            <a:ext cx="10964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200" dirty="0">
                <a:solidFill>
                  <a:srgbClr val="5968B0"/>
                </a:solidFill>
              </a:rPr>
              <a:t>+Matthew 25:41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00" y="394197"/>
            <a:ext cx="6832067" cy="846386"/>
          </a:xfrm>
          <a:prstGeom prst="rect">
            <a:avLst/>
          </a:prstGeom>
          <a:noFill/>
        </p:spPr>
        <p:txBody>
          <a:bodyPr wrap="square" lIns="54849" tIns="0" rIns="0" b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sz="2700" spc="-30" dirty="0">
                <a:solidFill>
                  <a:srgbClr val="FFFFFF"/>
                </a:solidFill>
              </a:rPr>
              <a:t>I never knew you:</a:t>
            </a:r>
            <a:r>
              <a:rPr lang="en-US" sz="2700" spc="-30" dirty="0">
                <a:solidFill>
                  <a:schemeClr val="tx1"/>
                </a:solidFill>
              </a:rPr>
              <a:t> depart from me,</a:t>
            </a:r>
            <a:r>
              <a:rPr lang="en-US" sz="2700" spc="-3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3300"/>
              </a:lnSpc>
            </a:pPr>
            <a:r>
              <a:rPr lang="en-US" sz="24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 that </a:t>
            </a:r>
            <a:r>
              <a:rPr lang="en-US" sz="36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3150" spc="-30" dirty="0">
                <a:ln w="19050">
                  <a:solidFill>
                    <a:srgbClr val="C0260C"/>
                  </a:solidFill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Cooper Black" panose="0208090404030B020404" pitchFamily="18" charset="0"/>
              </a:rPr>
              <a:t> </a:t>
            </a:r>
            <a:r>
              <a:rPr lang="en-US" sz="36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</a:t>
            </a:r>
            <a:r>
              <a:rPr lang="en-US" sz="1500" spc="-3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2700" spc="-60" dirty="0">
                <a:solidFill>
                  <a:schemeClr val="tx1"/>
                </a:solidFill>
              </a:rPr>
              <a:t>into everlasting fire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3F0268-3C54-42BE-8945-FE7385B9234F}"/>
              </a:ext>
            </a:extLst>
          </p:cNvPr>
          <p:cNvSpPr txBox="1"/>
          <p:nvPr/>
        </p:nvSpPr>
        <p:spPr>
          <a:xfrm>
            <a:off x="883" y="532"/>
            <a:ext cx="6856236" cy="365053"/>
          </a:xfrm>
          <a:prstGeom prst="rect">
            <a:avLst/>
          </a:prstGeom>
          <a:solidFill>
            <a:srgbClr val="5968B0"/>
          </a:solidFill>
        </p:spPr>
        <p:txBody>
          <a:bodyPr wrap="square" lIns="27425" tIns="0" rIns="27425" bIns="41138" rtlCol="0" anchor="t" anchorCtr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475" spc="-105" dirty="0"/>
              <a:t> Jesus will answer:</a:t>
            </a:r>
            <a:endParaRPr lang="en-US" sz="2475" b="1" spc="-300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8415E078-604E-4A41-876A-4BA8E11A6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100" y="422758"/>
            <a:ext cx="92172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26099"/>
            <a:r>
              <a:rPr lang="en-US" sz="1200" dirty="0">
                <a:solidFill>
                  <a:srgbClr val="5968B0"/>
                </a:solidFill>
              </a:rPr>
              <a:t>Matthew 7:23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20615" y="2171672"/>
            <a:ext cx="6832067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2850" b="1" spc="-75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</a:t>
            </a:r>
            <a:r>
              <a:rPr lang="en-US" sz="2850" b="1" spc="-75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85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2850" b="1" spc="-75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850" b="1" spc="-75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that they’ve ever done is:</a:t>
            </a:r>
            <a:endParaRPr lang="en-US" sz="2850" spc="-75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3B5CDA-5350-C3AE-AE66-B88E9D0F525F}"/>
              </a:ext>
            </a:extLst>
          </p:cNvPr>
          <p:cNvSpPr txBox="1"/>
          <p:nvPr/>
        </p:nvSpPr>
        <p:spPr>
          <a:xfrm>
            <a:off x="883" y="1336372"/>
            <a:ext cx="6856236" cy="393068"/>
          </a:xfrm>
          <a:prstGeom prst="rect">
            <a:avLst/>
          </a:prstGeom>
          <a:solidFill>
            <a:srgbClr val="5968B0"/>
          </a:solidFill>
        </p:spPr>
        <p:txBody>
          <a:bodyPr wrap="square" lIns="27425" tIns="0" rIns="27425" bIns="27425" rtlCol="0" anchor="b" anchorCtr="0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2475" spc="-105" dirty="0"/>
              <a:t> He says that they “</a:t>
            </a:r>
            <a:r>
              <a:rPr lang="en-US" sz="2475" b="1" spc="-105" dirty="0">
                <a:ln w="9525">
                  <a:solidFill>
                    <a:srgbClr val="C3260C"/>
                  </a:solidFill>
                </a:ln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+mj-lt"/>
              </a:rPr>
              <a:t>work iniquity</a:t>
            </a:r>
            <a:r>
              <a:rPr lang="en-US" sz="2475" spc="-105" dirty="0"/>
              <a:t>”. Why? Because…</a:t>
            </a:r>
            <a:endParaRPr lang="en-US" sz="2475" b="1" spc="-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20FA7-AA28-70BC-787E-F9FBC2429D34}"/>
              </a:ext>
            </a:extLst>
          </p:cNvPr>
          <p:cNvSpPr txBox="1"/>
          <p:nvPr/>
        </p:nvSpPr>
        <p:spPr>
          <a:xfrm>
            <a:off x="1600670" y="3104582"/>
            <a:ext cx="2285413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iniquity...</a:t>
            </a:r>
            <a:endParaRPr lang="en-US" sz="3000" spc="-75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B5732C9-4656-962F-07DB-AD3358A5E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542" y="3075970"/>
            <a:ext cx="1714059" cy="40003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54849" anchor="ctr"/>
          <a:lstStyle/>
          <a:p>
            <a:pPr algn="ctr" defTabSz="1371226">
              <a:defRPr/>
            </a:pPr>
            <a:r>
              <a:rPr lang="en-US" sz="5998" b="1" dirty="0"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Viner Hand ITC" panose="03070502030502020203" pitchFamily="66" charset="0"/>
              </a:rPr>
              <a:t>sin!</a:t>
            </a:r>
            <a:endParaRPr lang="en-US" sz="4798" b="1" dirty="0">
              <a:solidFill>
                <a:schemeClr val="tx1"/>
              </a:solidFill>
              <a:effectLst>
                <a:glow rad="50800">
                  <a:srgbClr val="C3260C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5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5C0FF28-9692-30C7-56FD-2772DDAE0202}"/>
              </a:ext>
            </a:extLst>
          </p:cNvPr>
          <p:cNvSpPr txBox="1"/>
          <p:nvPr/>
        </p:nvSpPr>
        <p:spPr>
          <a:xfrm>
            <a:off x="883" y="1469252"/>
            <a:ext cx="6856236" cy="384721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3000"/>
              </a:lnSpc>
            </a:pPr>
            <a:endParaRPr lang="en-US" sz="2550" spc="-300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194E906-2796-35C6-5945-C4BF8678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529"/>
            <a:ext cx="6856236" cy="142609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square" lIns="41138" tIns="68563" rIns="13713" bIns="164550">
            <a:noAutofit/>
          </a:bodyPr>
          <a:lstStyle/>
          <a:p>
            <a:pPr>
              <a:lnSpc>
                <a:spcPts val="2850"/>
              </a:lnSpc>
              <a:defRPr/>
            </a:pPr>
            <a:r>
              <a:rPr lang="en-US" sz="2175" dirty="0">
                <a:solidFill>
                  <a:srgbClr val="5968B0"/>
                </a:solidFill>
              </a:rPr>
              <a:t>The Bible says: </a:t>
            </a:r>
            <a:r>
              <a:rPr lang="en-US" sz="2550" dirty="0">
                <a:solidFill>
                  <a:schemeClr val="tx1"/>
                </a:solidFill>
              </a:rPr>
              <a:t>their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55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550" dirty="0">
                <a:solidFill>
                  <a:schemeClr val="tx1"/>
                </a:solidFill>
              </a:rPr>
              <a:t>are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55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 of iniquity</a:t>
            </a:r>
            <a:endParaRPr lang="en-US" sz="2550" dirty="0">
              <a:solidFill>
                <a:schemeClr val="tx1"/>
              </a:solidFill>
            </a:endParaRPr>
          </a:p>
          <a:p>
            <a:pPr algn="ctr">
              <a:lnSpc>
                <a:spcPts val="2850"/>
              </a:lnSpc>
              <a:defRPr/>
            </a:pPr>
            <a:r>
              <a:rPr lang="en-US" sz="2550" dirty="0">
                <a:solidFill>
                  <a:schemeClr val="tx1"/>
                </a:solidFill>
              </a:rPr>
              <a:t>... all </a:t>
            </a:r>
            <a:r>
              <a:rPr lang="en-US" sz="255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righteousnesses</a:t>
            </a:r>
            <a:r>
              <a:rPr lang="en-US" sz="2550" dirty="0">
                <a:solidFill>
                  <a:schemeClr val="tx1"/>
                </a:solidFill>
              </a:rPr>
              <a:t> are as filthy rags, </a:t>
            </a:r>
          </a:p>
          <a:p>
            <a:pPr algn="ctr" defTabSz="1371226">
              <a:lnSpc>
                <a:spcPts val="2850"/>
              </a:lnSpc>
              <a:defRPr/>
            </a:pPr>
            <a:r>
              <a:rPr lang="en-US" sz="2550" dirty="0">
                <a:solidFill>
                  <a:schemeClr val="tx1"/>
                </a:solidFill>
              </a:rPr>
              <a:t>... there is none that doeth good, no, not one.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93B806D1-1E89-3726-369B-CD1C98F9A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88" y="1188311"/>
            <a:ext cx="377093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626099"/>
            <a:r>
              <a:rPr lang="en-US" sz="1200" dirty="0">
                <a:solidFill>
                  <a:srgbClr val="5968B0"/>
                </a:solidFill>
              </a:rPr>
              <a:t>Isaiah 59:6, Isaiah 64:6, Psalms 53:3, Romans 3:12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BF94-582F-58C4-3F32-2533FE344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15" b="94278" l="10794" r="100000">
                        <a14:backgroundMark x1="30476" y1="17984" x2="30476" y2="17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836" y="1928521"/>
            <a:ext cx="1828330" cy="21376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C93634-F6D2-5A2B-74DD-43EBF4DDFF84}"/>
              </a:ext>
            </a:extLst>
          </p:cNvPr>
          <p:cNvSpPr txBox="1"/>
          <p:nvPr/>
        </p:nvSpPr>
        <p:spPr>
          <a:xfrm>
            <a:off x="883" y="1501896"/>
            <a:ext cx="6856236" cy="4039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550" spc="-105" dirty="0"/>
              <a:t> </a:t>
            </a:r>
            <a:r>
              <a:rPr lang="en-US" sz="2550" b="1" u="sng" spc="-105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2550" spc="-105" dirty="0"/>
              <a:t> your </a:t>
            </a:r>
            <a:r>
              <a:rPr lang="en-US" sz="255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550" spc="-105" dirty="0"/>
              <a:t>, not just your </a:t>
            </a:r>
            <a:r>
              <a:rPr lang="en-US" sz="30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2550" spc="-105" dirty="0"/>
              <a:t>, are filthy to God.</a:t>
            </a:r>
            <a:endParaRPr lang="en-US" sz="2550" spc="-300" dirty="0"/>
          </a:p>
        </p:txBody>
      </p:sp>
    </p:spTree>
    <p:extLst>
      <p:ext uri="{BB962C8B-B14F-4D97-AF65-F5344CB8AC3E}">
        <p14:creationId xmlns:p14="http://schemas.microsoft.com/office/powerpoint/2010/main" val="328852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1A3F90-3015-40E2-922C-89AEC4D77A31}"/>
              </a:ext>
            </a:extLst>
          </p:cNvPr>
          <p:cNvSpPr txBox="1"/>
          <p:nvPr/>
        </p:nvSpPr>
        <p:spPr>
          <a:xfrm>
            <a:off x="4206141" y="2027298"/>
            <a:ext cx="2282689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defTabSz="1371226">
              <a:lnSpc>
                <a:spcPts val="3000"/>
              </a:lnSpc>
              <a:defRPr/>
            </a:pPr>
            <a:r>
              <a:rPr lang="en-US" sz="4499" b="1" spc="-75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3000" b="1" spc="-75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4499" b="1" spc="-75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Bad</a:t>
            </a:r>
            <a:endParaRPr lang="en-US" sz="4049" spc="-105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F44FB0C0-0954-5593-2548-33CC4803A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3366295"/>
            <a:ext cx="6856236" cy="74175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37125" tIns="41138" rIns="27425" bIns="41138" anchor="ctr" anchorCtr="0">
            <a:noAutofit/>
          </a:bodyPr>
          <a:lstStyle/>
          <a:p>
            <a:pPr defTabSz="626099">
              <a:lnSpc>
                <a:spcPts val="2700"/>
              </a:lnSpc>
              <a:defRPr/>
            </a:pPr>
            <a:endParaRPr lang="en-US" sz="1650" spc="-3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2408FD9D-0C8E-2D66-3EF0-8B009966E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824" y="3398066"/>
            <a:ext cx="85600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626099"/>
            <a:r>
              <a:rPr lang="en-US" sz="1050" dirty="0">
                <a:solidFill>
                  <a:srgbClr val="5968B0"/>
                </a:solidFill>
              </a:rPr>
              <a:t>Jeremiah 48:7</a:t>
            </a:r>
          </a:p>
          <a:p>
            <a:pPr algn="r" defTabSz="626099"/>
            <a:r>
              <a:rPr lang="en-US" sz="1050" dirty="0">
                <a:solidFill>
                  <a:srgbClr val="5968B0"/>
                </a:solidFill>
              </a:rPr>
              <a:t>Luke 12:5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25F9EE-FB8D-87B1-492E-ADCDF95ADB9B}"/>
              </a:ext>
            </a:extLst>
          </p:cNvPr>
          <p:cNvSpPr/>
          <p:nvPr/>
        </p:nvSpPr>
        <p:spPr>
          <a:xfrm>
            <a:off x="1707849" y="3675879"/>
            <a:ext cx="3236143" cy="41138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121B7277-F09A-BBA2-B21B-BCF4F6FF0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946" y="3348702"/>
            <a:ext cx="6856236" cy="7417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137125" tIns="41138" rIns="27425" bIns="41138" anchor="ctr" anchorCtr="0">
            <a:noAutofit/>
          </a:bodyPr>
          <a:lstStyle/>
          <a:p>
            <a:pPr defTabSz="626099">
              <a:lnSpc>
                <a:spcPts val="3000"/>
              </a:lnSpc>
              <a:defRPr/>
            </a:pPr>
            <a:r>
              <a:rPr lang="en-US" sz="2700" spc="-30" dirty="0">
                <a:solidFill>
                  <a:srgbClr val="FFFFFF"/>
                </a:solidFill>
              </a:rPr>
              <a:t>  thou hast </a:t>
            </a:r>
            <a:r>
              <a:rPr lang="en-US" sz="2700" b="1" spc="-3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trusted in thy </a:t>
            </a:r>
            <a:r>
              <a:rPr lang="en-US" sz="2700" b="1" spc="30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575" spc="-3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r>
              <a:rPr lang="en-US" sz="1575" spc="-3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2700" spc="-30" dirty="0">
                <a:solidFill>
                  <a:srgbClr val="FFFFFF"/>
                </a:solidFill>
              </a:rPr>
              <a:t> </a:t>
            </a:r>
          </a:p>
          <a:p>
            <a:pPr defTabSz="626099">
              <a:lnSpc>
                <a:spcPts val="3000"/>
              </a:lnSpc>
            </a:pPr>
            <a:r>
              <a:rPr lang="en-US" sz="2700" spc="-30" dirty="0">
                <a:solidFill>
                  <a:srgbClr val="FFFFFF"/>
                </a:solidFill>
              </a:rPr>
              <a:t>  thou shalt also be taken </a:t>
            </a:r>
            <a:r>
              <a:rPr lang="en-US" sz="2250" dirty="0">
                <a:solidFill>
                  <a:srgbClr val="5968B0"/>
                </a:solidFill>
                <a:latin typeface="+mn-lt"/>
              </a:rPr>
              <a:t>[and] </a:t>
            </a:r>
            <a:r>
              <a:rPr lang="en-US" sz="2700" spc="-30" dirty="0">
                <a:solidFill>
                  <a:srgbClr val="FFFFFF"/>
                </a:solidFill>
              </a:rPr>
              <a:t>cast into hell</a:t>
            </a:r>
            <a:r>
              <a:rPr lang="en-US" sz="1650" spc="-3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5595E-23C3-40ED-AAD4-63B7087DC024}"/>
              </a:ext>
            </a:extLst>
          </p:cNvPr>
          <p:cNvSpPr txBox="1"/>
          <p:nvPr/>
        </p:nvSpPr>
        <p:spPr>
          <a:xfrm>
            <a:off x="883" y="2931526"/>
            <a:ext cx="6856236" cy="424988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13713" bIns="41138" rtlCol="0" anchor="ctr" anchorCtr="0">
            <a:noAutofit/>
          </a:bodyPr>
          <a:lstStyle/>
          <a:p>
            <a:pPr algn="ctr" defTabSz="1371226">
              <a:lnSpc>
                <a:spcPts val="3000"/>
              </a:lnSpc>
              <a:defRPr/>
            </a:pPr>
            <a:r>
              <a:rPr lang="en-US" sz="2550" spc="-90" dirty="0">
                <a:solidFill>
                  <a:srgbClr val="000000"/>
                </a:solidFill>
              </a:rPr>
              <a:t>That  </a:t>
            </a:r>
            <a:r>
              <a:rPr lang="en-US" sz="1650" spc="-90" dirty="0">
                <a:solidFill>
                  <a:srgbClr val="000000"/>
                </a:solidFill>
              </a:rPr>
              <a:t> </a:t>
            </a:r>
            <a:r>
              <a:rPr lang="en-US" sz="2550" spc="-90" dirty="0">
                <a:solidFill>
                  <a:srgbClr val="000000"/>
                </a:solidFill>
              </a:rPr>
              <a:t>        keeps people out of Heaven. So, if...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4B4CF2-D4D7-F5D3-0738-8F86DC2CE369}"/>
              </a:ext>
            </a:extLst>
          </p:cNvPr>
          <p:cNvSpPr txBox="1"/>
          <p:nvPr/>
        </p:nvSpPr>
        <p:spPr>
          <a:xfrm>
            <a:off x="970670" y="2239666"/>
            <a:ext cx="3441184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226">
              <a:defRPr/>
            </a:pPr>
            <a:r>
              <a:rPr lang="en-US" sz="4499" b="1" spc="180" dirty="0">
                <a:ln>
                  <a:solidFill>
                    <a:srgbClr val="FFFFFF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HEAVEN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5669B3-2A36-EC28-4B04-B64000725B4A}"/>
              </a:ext>
            </a:extLst>
          </p:cNvPr>
          <p:cNvSpPr txBox="1"/>
          <p:nvPr/>
        </p:nvSpPr>
        <p:spPr>
          <a:xfrm>
            <a:off x="5028788" y="2234024"/>
            <a:ext cx="1878078" cy="784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226">
              <a:defRPr/>
            </a:pPr>
            <a:r>
              <a:rPr lang="en-US" sz="4499" b="1" spc="195" dirty="0">
                <a:ln>
                  <a:solidFill>
                    <a:srgbClr val="FF0000"/>
                  </a:solidFill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HELL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F04456A-2211-1D21-6F0A-F7B06B2927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11" b="90885" l="17932" r="81013">
                        <a14:foregroundMark x1="35443" y1="12869" x2="35443" y2="12869"/>
                        <a14:foregroundMark x1="29114" y1="8847" x2="29114" y2="8847"/>
                        <a14:foregroundMark x1="19831" y1="44772" x2="19831" y2="44772"/>
                        <a14:foregroundMark x1="50844" y1="90885" x2="50844" y2="90885"/>
                        <a14:foregroundMark x1="80169" y1="84718" x2="80169" y2="84718"/>
                        <a14:foregroundMark x1="81013" y1="76139" x2="81013" y2="76139"/>
                        <a14:foregroundMark x1="17932" y1="54155" x2="17932" y2="54155"/>
                      </a14:backgroundRemoval>
                    </a14:imgEffect>
                  </a14:imgLayer>
                </a14:imgProps>
              </a:ext>
            </a:extLst>
          </a:blip>
          <a:srcRect l="14075" t="5282" r="14219" b="4531"/>
          <a:stretch/>
        </p:blipFill>
        <p:spPr>
          <a:xfrm>
            <a:off x="2969560" y="1488710"/>
            <a:ext cx="756703" cy="748943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718AFEE-A6C0-59E8-D15B-6EAEB70D8BBD}"/>
              </a:ext>
            </a:extLst>
          </p:cNvPr>
          <p:cNvSpPr txBox="1"/>
          <p:nvPr/>
        </p:nvSpPr>
        <p:spPr>
          <a:xfrm>
            <a:off x="156769" y="1377817"/>
            <a:ext cx="3208719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defTabSz="1371226">
              <a:lnSpc>
                <a:spcPts val="3000"/>
              </a:lnSpc>
              <a:defRPr/>
            </a:pPr>
            <a:r>
              <a:rPr lang="en-US" sz="2400" b="1" spc="-75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believed…</a:t>
            </a:r>
            <a:endParaRPr lang="en-US" sz="2100" spc="-105" dirty="0">
              <a:solidFill>
                <a:srgbClr val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05BA5BC-CC93-08D5-90D4-AF030E59E6C3}"/>
              </a:ext>
            </a:extLst>
          </p:cNvPr>
          <p:cNvSpPr/>
          <p:nvPr/>
        </p:nvSpPr>
        <p:spPr>
          <a:xfrm>
            <a:off x="3095328" y="1251301"/>
            <a:ext cx="3263568" cy="2742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126252" y="913172"/>
            <a:ext cx="6443322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defTabSz="1371226">
              <a:lnSpc>
                <a:spcPts val="3000"/>
              </a:lnSpc>
              <a:defRPr/>
            </a:pPr>
            <a:r>
              <a:rPr lang="en-US" sz="2535" b="1" spc="-75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never stopped trusting in their </a:t>
            </a:r>
            <a:r>
              <a:rPr lang="en-US" sz="2535" b="1" spc="-30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535" b="1" spc="-75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!</a:t>
            </a:r>
            <a:endParaRPr lang="en-US" sz="2535" spc="-75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C6E89E-2BA7-721B-CC63-43C46F6D4D66}"/>
              </a:ext>
            </a:extLst>
          </p:cNvPr>
          <p:cNvSpPr txBox="1"/>
          <p:nvPr/>
        </p:nvSpPr>
        <p:spPr>
          <a:xfrm>
            <a:off x="883" y="530"/>
            <a:ext cx="6856236" cy="399748"/>
          </a:xfrm>
          <a:prstGeom prst="rect">
            <a:avLst/>
          </a:prstGeom>
          <a:solidFill>
            <a:srgbClr val="5968B0"/>
          </a:solidFill>
        </p:spPr>
        <p:txBody>
          <a:bodyPr wrap="square" lIns="27425" tIns="27425" rIns="27425" bIns="54849" rtlCol="0" anchor="ctr" anchorCtr="0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2250" spc="-105" dirty="0"/>
              <a:t>They believed in God. But they also thought they had to do:</a:t>
            </a:r>
            <a:endParaRPr lang="en-US" sz="2250" b="1" spc="-3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9C635F-6479-480B-47FD-82799C2ACB53}"/>
              </a:ext>
            </a:extLst>
          </p:cNvPr>
          <p:cNvSpPr/>
          <p:nvPr/>
        </p:nvSpPr>
        <p:spPr>
          <a:xfrm>
            <a:off x="884" y="402966"/>
            <a:ext cx="6851799" cy="475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25" tIns="0" bIns="54849" rtlCol="0" anchor="ctr"/>
          <a:lstStyle/>
          <a:p>
            <a:pPr algn="ctr"/>
            <a:r>
              <a:rPr lang="en-US" sz="3000" dirty="0">
                <a:solidFill>
                  <a:srgbClr val="FFFFFF"/>
                </a:solidFill>
              </a:rPr>
              <a:t>... many wonderful </a:t>
            </a:r>
            <a:r>
              <a:rPr lang="en-US" sz="30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30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469E31B-7C53-FCDA-5765-24A9A6F0E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368" y="673710"/>
            <a:ext cx="809517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26099"/>
            <a:r>
              <a:rPr lang="en-US" sz="1050" dirty="0">
                <a:solidFill>
                  <a:srgbClr val="5968B0"/>
                </a:solidFill>
              </a:rPr>
              <a:t>Matthew 7:22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842EB-687D-413E-A770-6BCD26096768}"/>
              </a:ext>
            </a:extLst>
          </p:cNvPr>
          <p:cNvSpPr txBox="1"/>
          <p:nvPr/>
        </p:nvSpPr>
        <p:spPr>
          <a:xfrm>
            <a:off x="918281" y="2821222"/>
            <a:ext cx="10365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pPr defTabSz="1371226">
              <a:defRPr/>
            </a:pPr>
            <a:r>
              <a:rPr lang="en-US" sz="3300" b="1" spc="150" dirty="0">
                <a:ln w="12700">
                  <a:solidFill>
                    <a:srgbClr val="000000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6FA649-E4F5-84EC-3F62-4C51A9161429}"/>
              </a:ext>
            </a:extLst>
          </p:cNvPr>
          <p:cNvSpPr txBox="1"/>
          <p:nvPr/>
        </p:nvSpPr>
        <p:spPr>
          <a:xfrm>
            <a:off x="132361" y="2024824"/>
            <a:ext cx="2282689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defTabSz="1371226">
              <a:lnSpc>
                <a:spcPts val="3000"/>
              </a:lnSpc>
              <a:defRPr/>
            </a:pPr>
            <a:r>
              <a:rPr lang="en-US" sz="4499" b="1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3000" b="1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4499" b="1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Good</a:t>
            </a:r>
            <a:endParaRPr lang="en-US" sz="4049" spc="-105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53A2EA-EDC6-CBF0-C44D-C4AC6F14357D}"/>
              </a:ext>
            </a:extLst>
          </p:cNvPr>
          <p:cNvSpPr txBox="1"/>
          <p:nvPr/>
        </p:nvSpPr>
        <p:spPr>
          <a:xfrm>
            <a:off x="120040" y="2482469"/>
            <a:ext cx="966111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defTabSz="1371226">
              <a:lnSpc>
                <a:spcPts val="3000"/>
              </a:lnSpc>
              <a:defRPr/>
            </a:pPr>
            <a:r>
              <a:rPr lang="en-US" sz="2970" b="1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3000" spc="-105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137ED-FA35-A1BC-D8F3-99413BECF71B}"/>
              </a:ext>
            </a:extLst>
          </p:cNvPr>
          <p:cNvSpPr txBox="1"/>
          <p:nvPr/>
        </p:nvSpPr>
        <p:spPr>
          <a:xfrm>
            <a:off x="4221381" y="2493701"/>
            <a:ext cx="1469018" cy="342812"/>
          </a:xfrm>
          <a:prstGeom prst="rect">
            <a:avLst/>
          </a:prstGeom>
          <a:noFill/>
        </p:spPr>
        <p:txBody>
          <a:bodyPr wrap="square" lIns="27425" tIns="0" rIns="0" bIns="0" rtlCol="0" anchor="t" anchorCtr="0">
            <a:noAutofit/>
          </a:bodyPr>
          <a:lstStyle/>
          <a:p>
            <a:pPr defTabSz="1371226">
              <a:lnSpc>
                <a:spcPts val="3000"/>
              </a:lnSpc>
              <a:defRPr/>
            </a:pPr>
            <a:r>
              <a:rPr lang="en-US" sz="2970" b="1" spc="-75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3000" spc="-105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>
            <a:extLst>
              <a:ext uri="{FF2B5EF4-FFF2-40B4-BE49-F238E27FC236}">
                <a16:creationId xmlns:a16="http://schemas.microsoft.com/office/drawing/2014/main" id="{4245C25F-F537-E8A1-DD03-E4AD6759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138" y="1486551"/>
            <a:ext cx="2453683" cy="18303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883" y="1129386"/>
            <a:ext cx="6856236" cy="38839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3713" anchor="b" anchorCtr="0">
            <a:noAutofit/>
          </a:bodyPr>
          <a:lstStyle/>
          <a:p>
            <a:pPr algn="ctr">
              <a:lnSpc>
                <a:spcPts val="3450"/>
              </a:lnSpc>
            </a:pPr>
            <a:r>
              <a:rPr lang="en-US" sz="2700" spc="-75" dirty="0">
                <a:solidFill>
                  <a:prstClr val="black"/>
                </a:solidFill>
              </a:rPr>
              <a:t>And you certainly </a:t>
            </a:r>
            <a:r>
              <a:rPr lang="en-US" sz="2700" b="1" u="sng" spc="-7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can</a:t>
            </a:r>
            <a:r>
              <a:rPr lang="en-US" sz="2700" spc="-75" dirty="0">
                <a:solidFill>
                  <a:prstClr val="black"/>
                </a:solidFill>
              </a:rPr>
              <a:t> make a</a:t>
            </a:r>
            <a:r>
              <a:rPr lang="en-US" sz="1800" spc="-75" dirty="0">
                <a:solidFill>
                  <a:prstClr val="black"/>
                </a:solidFill>
              </a:rPr>
              <a:t> </a:t>
            </a:r>
            <a:r>
              <a:rPr lang="en-US" sz="2700" spc="-75" dirty="0">
                <a:solidFill>
                  <a:prstClr val="black"/>
                </a:solidFill>
              </a:rPr>
              <a:t>        . So...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883" y="-1599"/>
            <a:ext cx="6856236" cy="115753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626099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83" y="402079"/>
            <a:ext cx="6856236" cy="77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13713" anchor="ctr" anchorCtr="0">
            <a:spAutoFit/>
          </a:bodyPr>
          <a:lstStyle/>
          <a:p>
            <a:pPr algn="ctr">
              <a:lnSpc>
                <a:spcPts val="2400"/>
              </a:lnSpc>
              <a:tabLst>
                <a:tab pos="2228243" algn="l"/>
              </a:tabLst>
            </a:pPr>
            <a:r>
              <a:rPr lang="en-US" sz="3000" spc="-45" dirty="0">
                <a:solidFill>
                  <a:schemeClr val="tx1"/>
                </a:solidFill>
              </a:rPr>
              <a:t>there shall </a:t>
            </a:r>
            <a:r>
              <a:rPr lang="en-US" sz="3150" b="1" u="sng" spc="-45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in no wise</a:t>
            </a:r>
            <a:r>
              <a:rPr lang="en-US" sz="3000" spc="-45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000" spc="-45" dirty="0">
                <a:solidFill>
                  <a:schemeClr val="tx1"/>
                </a:solidFill>
              </a:rPr>
              <a:t>enter into </a:t>
            </a:r>
            <a:r>
              <a:rPr lang="en-US" sz="2700" spc="-45" dirty="0">
                <a:solidFill>
                  <a:schemeClr val="tx1">
                    <a:lumMod val="95000"/>
                  </a:schemeClr>
                </a:solidFill>
              </a:rPr>
              <a:t>[Heaven]</a:t>
            </a:r>
            <a:r>
              <a:rPr lang="en-US" sz="2400" i="1" spc="-45" dirty="0">
                <a:solidFill>
                  <a:schemeClr val="tx1"/>
                </a:solidFill>
              </a:rPr>
              <a:t> </a:t>
            </a:r>
            <a:endParaRPr lang="en-US" sz="3000" i="1" spc="-45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  <a:spcBef>
                <a:spcPts val="900"/>
              </a:spcBef>
            </a:pPr>
            <a:r>
              <a:rPr lang="en-US" sz="3000" spc="-45" dirty="0">
                <a:solidFill>
                  <a:schemeClr val="tx1"/>
                </a:solidFill>
              </a:rPr>
              <a:t>     any thing that</a:t>
            </a:r>
            <a:r>
              <a:rPr lang="en-US" sz="3000" spc="-45" dirty="0">
                <a:solidFill>
                  <a:srgbClr val="FFFF66"/>
                </a:solidFill>
              </a:rPr>
              <a:t> </a:t>
            </a:r>
            <a:r>
              <a:rPr lang="en-US" sz="1500" spc="-45" dirty="0">
                <a:solidFill>
                  <a:srgbClr val="191919"/>
                </a:solidFill>
                <a:latin typeface="Arial"/>
              </a:rPr>
              <a:t>…</a:t>
            </a:r>
            <a:r>
              <a:rPr lang="en-US" sz="1500" spc="-45" dirty="0">
                <a:solidFill>
                  <a:schemeClr val="bg1">
                    <a:lumMod val="85000"/>
                    <a:lumOff val="15000"/>
                  </a:schemeClr>
                </a:solidFill>
                <a:latin typeface="Arial"/>
              </a:rPr>
              <a:t> </a:t>
            </a:r>
            <a:r>
              <a:rPr lang="en-US" sz="3000" spc="-45" dirty="0">
                <a:solidFill>
                  <a:prstClr val="white"/>
                </a:solidFill>
              </a:rPr>
              <a:t>maketh a</a:t>
            </a:r>
            <a:r>
              <a:rPr lang="en-US" sz="3600" spc="-45" dirty="0">
                <a:solidFill>
                  <a:schemeClr val="tx1"/>
                </a:solidFill>
              </a:rPr>
              <a:t>        .</a:t>
            </a:r>
            <a:endParaRPr lang="en-US" sz="3600" b="1" spc="-45" dirty="0">
              <a:ln w="19050">
                <a:noFill/>
              </a:ln>
              <a:solidFill>
                <a:schemeClr val="tx1"/>
              </a:solidFill>
              <a:effectLst>
                <a:glow rad="76200">
                  <a:srgbClr val="C0260C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800778" y="-54152"/>
            <a:ext cx="5370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algn="ctr"/>
            <a:r>
              <a:rPr lang="en-US" sz="2400" dirty="0">
                <a:solidFill>
                  <a:srgbClr val="5968B0"/>
                </a:solidFill>
              </a:rPr>
              <a:t>The Book of Revelation says: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C5915EBF-04A2-4486-9E22-9405A94AA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7391" y="830481"/>
            <a:ext cx="11493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1000">
                <a:solidFill>
                  <a:srgbClr val="5968B0"/>
                </a:solidFill>
              </a:defRPr>
            </a:lvl1pPr>
          </a:lstStyle>
          <a:p>
            <a:r>
              <a:rPr lang="en-US" sz="1200" dirty="0"/>
              <a:t>Revelation 21:27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C96184-0FE3-4CCA-B88F-FE2A26885C8D}"/>
              </a:ext>
            </a:extLst>
          </p:cNvPr>
          <p:cNvSpPr txBox="1"/>
          <p:nvPr/>
        </p:nvSpPr>
        <p:spPr>
          <a:xfrm>
            <a:off x="4685468" y="564959"/>
            <a:ext cx="1096998" cy="6462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4199" b="1" spc="15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831BF-EED7-4EC2-BB5B-F157092AD40A}"/>
              </a:ext>
            </a:extLst>
          </p:cNvPr>
          <p:cNvSpPr txBox="1"/>
          <p:nvPr/>
        </p:nvSpPr>
        <p:spPr>
          <a:xfrm>
            <a:off x="4894345" y="1070936"/>
            <a:ext cx="68562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3000" b="1" spc="15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8D4EDF-9529-27B0-8A48-6DC02DCDF977}"/>
              </a:ext>
            </a:extLst>
          </p:cNvPr>
          <p:cNvSpPr txBox="1"/>
          <p:nvPr/>
        </p:nvSpPr>
        <p:spPr>
          <a:xfrm>
            <a:off x="552458" y="1850839"/>
            <a:ext cx="2171142" cy="54041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27425" numCol="1" anchor="b" anchorCtr="0">
            <a:prstTxWarp prst="textCascadeDown">
              <a:avLst/>
            </a:prstTxWarp>
            <a:noAutofit/>
          </a:bodyPr>
          <a:lstStyle>
            <a:defPPr>
              <a:defRPr lang="en-US"/>
            </a:defPPr>
            <a:lvl1pPr lvl="0" algn="ctr">
              <a:defRPr sz="2000" b="1" spc="-7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000" dirty="0"/>
              <a:t>That’s you!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E2D9CAC-4D82-BA2A-1605-95915ADB98E8}"/>
              </a:ext>
            </a:extLst>
          </p:cNvPr>
          <p:cNvSpPr/>
          <p:nvPr/>
        </p:nvSpPr>
        <p:spPr>
          <a:xfrm rot="396396">
            <a:off x="905165" y="2259197"/>
            <a:ext cx="1465729" cy="347528"/>
          </a:xfrm>
          <a:prstGeom prst="rightArrow">
            <a:avLst/>
          </a:prstGeom>
          <a:solidFill>
            <a:srgbClr val="5968B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95F9D8-F0AB-9904-8227-F25D8FD8E5BC}"/>
              </a:ext>
            </a:extLst>
          </p:cNvPr>
          <p:cNvGrpSpPr/>
          <p:nvPr/>
        </p:nvGrpSpPr>
        <p:grpSpPr>
          <a:xfrm>
            <a:off x="-63213" y="3238349"/>
            <a:ext cx="6920333" cy="914283"/>
            <a:chOff x="-42742" y="1740436"/>
            <a:chExt cx="4614742" cy="785216"/>
          </a:xfrm>
        </p:grpSpPr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AFEFD27D-2FB4-D3C6-88DF-C0DC3D23A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40436"/>
              <a:ext cx="4572000" cy="785216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tIns="0" bIns="0" anchor="t" anchorCtr="0"/>
            <a:lstStyle/>
            <a:p>
              <a:pPr defTabSz="626099">
                <a:lnSpc>
                  <a:spcPts val="2700"/>
                </a:lnSpc>
              </a:pPr>
              <a:endParaRPr lang="en-US" sz="1350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BCB6E1-C3C1-EF41-C8CE-BFE53FC5630D}"/>
                </a:ext>
              </a:extLst>
            </p:cNvPr>
            <p:cNvSpPr txBox="1"/>
            <p:nvPr/>
          </p:nvSpPr>
          <p:spPr>
            <a:xfrm>
              <a:off x="-42742" y="1890012"/>
              <a:ext cx="4603761" cy="56355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41138" tIns="0" rIns="41138" bIns="0" anchor="t" anchorCtr="0"/>
            <a:lstStyle>
              <a:defPPr>
                <a:defRPr lang="en-US"/>
              </a:defPPr>
              <a:lvl1pPr defTabSz="417513">
                <a:defRPr sz="900">
                  <a:solidFill>
                    <a:schemeClr val="tx1"/>
                  </a:solidFill>
                </a:defRPr>
              </a:lvl1pPr>
            </a:lstStyle>
            <a:p>
              <a:pPr algn="ctr">
                <a:lnSpc>
                  <a:spcPts val="2550"/>
                </a:lnSpc>
              </a:pPr>
              <a:r>
                <a:rPr lang="en-US" sz="3600" b="1" dirty="0">
                  <a:ln>
                    <a:solidFill>
                      <a:schemeClr val="bg1"/>
                    </a:solidFill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Cooper Black" panose="0208090404030B020404" pitchFamily="18" charset="0"/>
                </a:rPr>
                <a:t>       </a:t>
              </a:r>
              <a:r>
                <a:rPr lang="en-US" sz="3600" b="1" dirty="0">
                  <a:ln>
                    <a:solidFill>
                      <a:schemeClr val="bg1"/>
                    </a:solidFill>
                  </a:ln>
                  <a:solidFill>
                    <a:srgbClr val="191919"/>
                  </a:solidFill>
                  <a:latin typeface="Cooper Black" panose="0208090404030B020404" pitchFamily="18" charset="0"/>
                </a:rPr>
                <a:t>      </a:t>
              </a:r>
              <a:r>
                <a:rPr lang="en-US" sz="2700" dirty="0">
                  <a:solidFill>
                    <a:srgbClr val="191919"/>
                  </a:solidFill>
                </a:rPr>
                <a:t>,</a:t>
              </a:r>
              <a:r>
                <a:rPr lang="en-US" sz="2100" dirty="0">
                  <a:solidFill>
                    <a:srgbClr val="191919"/>
                  </a:solidFill>
                </a:rPr>
                <a:t> </a:t>
              </a:r>
              <a:r>
                <a:rPr lang="en-US" sz="2850" dirty="0"/>
                <a:t>shall have their part in the</a:t>
              </a:r>
            </a:p>
            <a:p>
              <a:pPr algn="ctr">
                <a:lnSpc>
                  <a:spcPts val="2550"/>
                </a:lnSpc>
              </a:pPr>
              <a:r>
                <a:rPr lang="en-US" sz="2850" dirty="0"/>
                <a:t>lake</a:t>
              </a:r>
              <a:r>
                <a:rPr lang="en-US" sz="2100" dirty="0"/>
                <a:t> </a:t>
              </a:r>
              <a:r>
                <a:rPr lang="en-US" sz="2850" dirty="0"/>
                <a:t>which</a:t>
              </a:r>
              <a:r>
                <a:rPr lang="en-US" sz="2100" dirty="0"/>
                <a:t> </a:t>
              </a:r>
              <a:r>
                <a:rPr lang="en-US" sz="2850" dirty="0"/>
                <a:t>burneth</a:t>
              </a:r>
              <a:r>
                <a:rPr lang="en-US" sz="2100" dirty="0"/>
                <a:t> </a:t>
              </a:r>
              <a:r>
                <a:rPr lang="en-US" sz="2850" dirty="0"/>
                <a:t>with</a:t>
              </a:r>
              <a:r>
                <a:rPr lang="en-US" sz="2100" dirty="0"/>
                <a:t> </a:t>
              </a:r>
              <a:r>
                <a:rPr lang="en-US" sz="2850" dirty="0"/>
                <a:t>fire</a:t>
              </a:r>
              <a:r>
                <a:rPr lang="en-US" sz="2100" dirty="0"/>
                <a:t> </a:t>
              </a:r>
              <a:r>
                <a:rPr lang="en-US" sz="2850" dirty="0"/>
                <a:t>and</a:t>
              </a:r>
              <a:r>
                <a:rPr lang="en-US" sz="2100" dirty="0"/>
                <a:t> </a:t>
              </a:r>
              <a:r>
                <a:rPr lang="en-US" sz="2850" dirty="0"/>
                <a:t>brimstone</a:t>
              </a:r>
            </a:p>
          </p:txBody>
        </p:sp>
      </p:grpSp>
      <p:sp>
        <p:nvSpPr>
          <p:cNvPr id="33" name="TextBox 5">
            <a:extLst>
              <a:ext uri="{FF2B5EF4-FFF2-40B4-BE49-F238E27FC236}">
                <a16:creationId xmlns:a16="http://schemas.microsoft.com/office/drawing/2014/main" id="{76E0EAA9-245D-A243-0BD1-75C76C7C1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7576" y="3850063"/>
            <a:ext cx="801501" cy="2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lnSpc>
                <a:spcPts val="2700"/>
              </a:lnSpc>
            </a:pPr>
            <a:r>
              <a:rPr lang="en-US" sz="900" dirty="0">
                <a:solidFill>
                  <a:srgbClr val="5968B0"/>
                </a:solidFill>
              </a:rPr>
              <a:t>Revelation 21:8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7E9A16-23A7-27CF-7725-1E3419589806}"/>
              </a:ext>
            </a:extLst>
          </p:cNvPr>
          <p:cNvGrpSpPr/>
          <p:nvPr/>
        </p:nvGrpSpPr>
        <p:grpSpPr>
          <a:xfrm>
            <a:off x="2728" y="2855302"/>
            <a:ext cx="6883247" cy="484749"/>
            <a:chOff x="1230" y="1938898"/>
            <a:chExt cx="4590012" cy="323249"/>
          </a:xfrm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015CF29F-E59E-3D93-DC38-660A193A2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" y="1978611"/>
              <a:ext cx="4571999" cy="278969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27425" anchor="b" anchorCtr="0"/>
            <a:lstStyle/>
            <a:p>
              <a:pPr lvl="0" algn="ctr"/>
              <a:endParaRPr lang="en-US" sz="2700" spc="-105" dirty="0">
                <a:solidFill>
                  <a:srgbClr val="0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ED64DF-7172-4356-8593-7A3594D1882C}"/>
                </a:ext>
              </a:extLst>
            </p:cNvPr>
            <p:cNvSpPr txBox="1"/>
            <p:nvPr/>
          </p:nvSpPr>
          <p:spPr>
            <a:xfrm>
              <a:off x="4042602" y="1938898"/>
              <a:ext cx="548640" cy="3232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8000">
                  <a:ln w="38100">
                    <a:solidFill>
                      <a:schemeClr val="bg1"/>
                    </a:solidFill>
                  </a:ln>
                  <a:solidFill>
                    <a:srgbClr val="FFFF66"/>
                  </a:solidFill>
                  <a:latin typeface="Franklin Gothic Heavy" panose="020B0903020102020204" pitchFamily="34" charset="0"/>
                </a:defRPr>
              </a:lvl1pPr>
            </a:lstStyle>
            <a:p>
              <a:r>
                <a:rPr lang="en-US" sz="3150" b="1" spc="150" dirty="0">
                  <a:ln w="12700">
                    <a:solidFill>
                      <a:schemeClr val="bg1"/>
                    </a:solidFill>
                  </a:ln>
                  <a:latin typeface="Cooper Black" panose="0208090404030B020404" pitchFamily="18" charset="0"/>
                </a:rPr>
                <a:t>Lie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0242250-30E3-C97A-F40F-0A10DBB9B7C8}"/>
                </a:ext>
              </a:extLst>
            </p:cNvPr>
            <p:cNvSpPr/>
            <p:nvPr/>
          </p:nvSpPr>
          <p:spPr>
            <a:xfrm>
              <a:off x="1001436" y="2205019"/>
              <a:ext cx="2121408" cy="1828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998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739B91-53F8-FC60-42FA-D6C600F5F954}"/>
                </a:ext>
              </a:extLst>
            </p:cNvPr>
            <p:cNvSpPr txBox="1"/>
            <p:nvPr/>
          </p:nvSpPr>
          <p:spPr>
            <a:xfrm>
              <a:off x="35205" y="1961001"/>
              <a:ext cx="4510636" cy="286304"/>
            </a:xfrm>
            <a:prstGeom prst="rect">
              <a:avLst/>
            </a:prstGeom>
            <a:noFill/>
          </p:spPr>
          <p:txBody>
            <a:bodyPr wrap="square" lIns="0" tIns="0" rIns="0" bIns="13713" rtlCol="0">
              <a:spAutoFit/>
            </a:bodyPr>
            <a:lstStyle/>
            <a:p>
              <a:pPr lvl="0" algn="ctr"/>
              <a:r>
                <a:rPr lang="en-US" sz="2550" spc="-105" dirty="0">
                  <a:solidFill>
                    <a:srgbClr val="000000"/>
                  </a:solidFill>
                </a:rPr>
                <a:t>Unless it’s </a:t>
              </a:r>
              <a:r>
                <a:rPr lang="en-US" sz="2550" b="1" spc="-105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completely</a:t>
              </a:r>
              <a:r>
                <a:rPr lang="en-US" sz="2550" spc="-105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 </a:t>
              </a:r>
              <a:r>
                <a:rPr lang="en-US" sz="2550" b="1" spc="-105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impossible</a:t>
              </a:r>
              <a:r>
                <a:rPr lang="en-US" sz="2550" spc="-105" dirty="0">
                  <a:solidFill>
                    <a:srgbClr val="000000"/>
                  </a:solidFill>
                </a:rPr>
                <a:t> for you to</a:t>
              </a:r>
              <a:r>
                <a:rPr lang="en-US" sz="2700" spc="-105" dirty="0">
                  <a:solidFill>
                    <a:srgbClr val="000000"/>
                  </a:solidFill>
                </a:rPr>
                <a:t>         .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6A3C827-0175-332F-CC5F-78EA48EBDDEB}"/>
              </a:ext>
            </a:extLst>
          </p:cNvPr>
          <p:cNvSpPr txBox="1"/>
          <p:nvPr/>
        </p:nvSpPr>
        <p:spPr>
          <a:xfrm>
            <a:off x="100201" y="3250348"/>
            <a:ext cx="1965795" cy="5309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3450" b="1" spc="15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All</a:t>
            </a:r>
            <a:r>
              <a:rPr lang="en-US" sz="2700" b="1" spc="15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 </a:t>
            </a:r>
            <a:r>
              <a:rPr lang="en-US" sz="3450" b="1" spc="15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liars</a:t>
            </a:r>
          </a:p>
        </p:txBody>
      </p:sp>
    </p:spTree>
    <p:extLst>
      <p:ext uri="{BB962C8B-B14F-4D97-AF65-F5344CB8AC3E}">
        <p14:creationId xmlns:p14="http://schemas.microsoft.com/office/powerpoint/2010/main" val="25113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8BC0F84-4E81-449C-9E7E-C3714295B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03" y="920735"/>
            <a:ext cx="6862220" cy="75377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54849" tIns="0" rIns="0" bIns="0" anchor="t" anchorCtr="0"/>
          <a:lstStyle/>
          <a:p>
            <a:pPr algn="ctr"/>
            <a:endParaRPr lang="en-US" sz="2250" spc="-3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8A9E18-8E93-4BE3-A9A7-D205B59943FD}"/>
              </a:ext>
            </a:extLst>
          </p:cNvPr>
          <p:cNvSpPr/>
          <p:nvPr/>
        </p:nvSpPr>
        <p:spPr>
          <a:xfrm>
            <a:off x="-15570" y="2963382"/>
            <a:ext cx="6872533" cy="114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54849" bIns="0" rtlCol="0" anchor="t" anchorCtr="0">
            <a:noAutofit/>
          </a:bodyPr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5968B0"/>
                </a:solidFill>
              </a:rPr>
              <a:t> The Bible says … </a:t>
            </a:r>
          </a:p>
          <a:p>
            <a:pPr>
              <a:lnSpc>
                <a:spcPts val="2850"/>
              </a:lnSpc>
            </a:pPr>
            <a:r>
              <a:rPr lang="en-US" sz="3000" dirty="0">
                <a:solidFill>
                  <a:schemeClr val="tx1"/>
                </a:solidFill>
              </a:rPr>
              <a:t>	</a:t>
            </a:r>
            <a:r>
              <a:rPr lang="en-US" sz="2700" dirty="0">
                <a:solidFill>
                  <a:schemeClr val="tx1"/>
                </a:solidFill>
              </a:rPr>
              <a:t>They have a zeal of God, </a:t>
            </a:r>
          </a:p>
          <a:p>
            <a:pPr>
              <a:lnSpc>
                <a:spcPts val="2850"/>
              </a:lnSpc>
            </a:pPr>
            <a:r>
              <a:rPr lang="en-US" sz="3000" dirty="0">
                <a:solidFill>
                  <a:schemeClr val="tx1"/>
                </a:solidFill>
              </a:rPr>
              <a:t>	</a:t>
            </a:r>
            <a:r>
              <a:rPr lang="en-US" sz="2700" dirty="0">
                <a:solidFill>
                  <a:schemeClr val="tx1"/>
                </a:solidFill>
              </a:rPr>
              <a:t>But not </a:t>
            </a:r>
            <a:r>
              <a:rPr lang="en-US" sz="2700" dirty="0">
                <a:solidFill>
                  <a:srgbClr val="191919"/>
                </a:solidFill>
              </a:rPr>
              <a:t>…</a:t>
            </a:r>
            <a:r>
              <a:rPr lang="en-US" sz="2700" dirty="0">
                <a:solidFill>
                  <a:schemeClr val="tx1"/>
                </a:solidFill>
              </a:rPr>
              <a:t> knowledge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DAF61B-7F6F-417E-937C-13108909A366}"/>
              </a:ext>
            </a:extLst>
          </p:cNvPr>
          <p:cNvGrpSpPr/>
          <p:nvPr/>
        </p:nvGrpSpPr>
        <p:grpSpPr>
          <a:xfrm>
            <a:off x="983193" y="1899111"/>
            <a:ext cx="4910488" cy="824697"/>
            <a:chOff x="819633" y="1520091"/>
            <a:chExt cx="2964967" cy="542926"/>
          </a:xfrm>
        </p:grpSpPr>
        <p:grpSp>
          <p:nvGrpSpPr>
            <p:cNvPr id="35" name="Group 8">
              <a:extLst>
                <a:ext uri="{FF2B5EF4-FFF2-40B4-BE49-F238E27FC236}">
                  <a16:creationId xmlns:a16="http://schemas.microsoft.com/office/drawing/2014/main" id="{77FFE062-E727-41FF-A509-F96551A27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3077" y="1629629"/>
              <a:ext cx="309563" cy="361950"/>
              <a:chOff x="681" y="66"/>
              <a:chExt cx="195" cy="228"/>
            </a:xfrm>
          </p:grpSpPr>
          <p:sp>
            <p:nvSpPr>
              <p:cNvPr id="36" name="WordArt 9">
                <a:extLst>
                  <a:ext uri="{FF2B5EF4-FFF2-40B4-BE49-F238E27FC236}">
                    <a16:creationId xmlns:a16="http://schemas.microsoft.com/office/drawing/2014/main" id="{FA9B7F85-1D70-419A-83E2-DF345290DBE2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 rot="-150682">
                <a:off x="684" y="66"/>
                <a:ext cx="192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defTabSz="1371226">
                  <a:defRPr/>
                </a:pPr>
                <a:r>
                  <a:rPr lang="en-US" sz="3600" i="1" kern="1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00FF00"/>
                    </a:solidFill>
                    <a:latin typeface="Verdana"/>
                  </a:rPr>
                  <a:t>e</a:t>
                </a:r>
              </a:p>
            </p:txBody>
          </p:sp>
          <p:sp>
            <p:nvSpPr>
              <p:cNvPr id="38" name="Text Box 10">
                <a:extLst>
                  <a:ext uri="{FF2B5EF4-FFF2-40B4-BE49-F238E27FC236}">
                    <a16:creationId xmlns:a16="http://schemas.microsoft.com/office/drawing/2014/main" id="{7A9A0DA7-FC00-431B-BBF3-6C5602FDBA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1" y="151"/>
                <a:ext cx="187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626099">
                  <a:defRPr/>
                </a:pPr>
                <a:r>
                  <a:rPr lang="en-US" sz="1050" dirty="0">
                    <a:solidFill>
                      <a:srgbClr val="66FF33"/>
                    </a:solidFill>
                  </a:rPr>
                  <a:t>=mc</a:t>
                </a:r>
                <a:r>
                  <a:rPr lang="en-US" sz="1050" baseline="30000" dirty="0">
                    <a:solidFill>
                      <a:srgbClr val="66FF33"/>
                    </a:solidFill>
                  </a:rPr>
                  <a:t>2</a:t>
                </a:r>
              </a:p>
            </p:txBody>
          </p:sp>
        </p:grpSp>
        <p:pic>
          <p:nvPicPr>
            <p:cNvPr id="39" name="Picture 11" descr="star-of-david">
              <a:extLst>
                <a:ext uri="{FF2B5EF4-FFF2-40B4-BE49-F238E27FC236}">
                  <a16:creationId xmlns:a16="http://schemas.microsoft.com/office/drawing/2014/main" id="{08E4FDA6-FA64-4B8A-80DB-7C490F1C7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883"/>
            <a:stretch>
              <a:fillRect/>
            </a:stretch>
          </p:blipFill>
          <p:spPr bwMode="auto">
            <a:xfrm>
              <a:off x="2124075" y="1539142"/>
              <a:ext cx="452438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7" descr="simple_cross_01_01">
              <a:extLst>
                <a:ext uri="{FF2B5EF4-FFF2-40B4-BE49-F238E27FC236}">
                  <a16:creationId xmlns:a16="http://schemas.microsoft.com/office/drawing/2014/main" id="{353D9367-1A16-48A2-A522-587F0A31B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0" y="1520091"/>
              <a:ext cx="355600" cy="533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>
              <a:extLst>
                <a:ext uri="{FF2B5EF4-FFF2-40B4-BE49-F238E27FC236}">
                  <a16:creationId xmlns:a16="http://schemas.microsoft.com/office/drawing/2014/main" id="{4BF631A5-EA3C-410B-B378-44D68CC61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1033" b="92698" l="4277" r="20126">
                          <a14:foregroundMark x1="16226" y1="86910" x2="16226" y2="869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2" t="81001" r="79100" b="6247"/>
            <a:stretch/>
          </p:blipFill>
          <p:spPr bwMode="auto">
            <a:xfrm>
              <a:off x="819633" y="1584279"/>
              <a:ext cx="441413" cy="478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4">
              <a:extLst>
                <a:ext uri="{FF2B5EF4-FFF2-40B4-BE49-F238E27FC236}">
                  <a16:creationId xmlns:a16="http://schemas.microsoft.com/office/drawing/2014/main" id="{F5B33664-730C-4B2C-8982-550A557C66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6489" b="99695" l="431" r="3319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521" r="66503"/>
            <a:stretch/>
          </p:blipFill>
          <p:spPr bwMode="auto">
            <a:xfrm>
              <a:off x="1263213" y="1587937"/>
              <a:ext cx="449923" cy="445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" name="Picture 5">
              <a:extLst>
                <a:ext uri="{FF2B5EF4-FFF2-40B4-BE49-F238E27FC236}">
                  <a16:creationId xmlns:a16="http://schemas.microsoft.com/office/drawing/2014/main" id="{A487127C-67F4-477A-916C-C52C944359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0916" b="93282" l="216" r="165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883" r="83251" b="6205"/>
            <a:stretch/>
          </p:blipFill>
          <p:spPr bwMode="auto">
            <a:xfrm rot="2026691">
              <a:off x="2959950" y="1600756"/>
              <a:ext cx="411859" cy="448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4CD4BC6-937D-45D3-BEA7-5CE9AEE7762E}"/>
                </a:ext>
              </a:extLst>
            </p:cNvPr>
            <p:cNvGrpSpPr/>
            <p:nvPr/>
          </p:nvGrpSpPr>
          <p:grpSpPr>
            <a:xfrm>
              <a:off x="2622385" y="1526106"/>
              <a:ext cx="293689" cy="510522"/>
              <a:chOff x="1869910" y="21685"/>
              <a:chExt cx="293689" cy="51052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52259BD9-F231-4069-A140-D18B2CCCD3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6894" b="84741" l="18595" r="8099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77" t="18420" r="21292" b="16316"/>
              <a:stretch/>
            </p:blipFill>
            <p:spPr>
              <a:xfrm>
                <a:off x="1869910" y="169359"/>
                <a:ext cx="293689" cy="362848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3CE295C3-294C-4ABB-899E-0C1C7136EF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2881" b="95885" l="18529" r="8228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64" r="17707"/>
              <a:stretch/>
            </p:blipFill>
            <p:spPr>
              <a:xfrm>
                <a:off x="1951503" y="21685"/>
                <a:ext cx="158117" cy="156634"/>
              </a:xfrm>
              <a:prstGeom prst="rect">
                <a:avLst/>
              </a:prstGeom>
            </p:spPr>
          </p:pic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05E6E5-203B-49FA-93A3-4D14DC3F943B}"/>
              </a:ext>
            </a:extLst>
          </p:cNvPr>
          <p:cNvSpPr/>
          <p:nvPr/>
        </p:nvSpPr>
        <p:spPr>
          <a:xfrm>
            <a:off x="5812232" y="3822722"/>
            <a:ext cx="102843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200" dirty="0">
                <a:solidFill>
                  <a:srgbClr val="5968B0"/>
                </a:solidFill>
              </a:rPr>
              <a:t>Romans 10:2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FA514E-5AF5-462F-8E8C-7477B3B25A3B}"/>
              </a:ext>
            </a:extLst>
          </p:cNvPr>
          <p:cNvSpPr/>
          <p:nvPr/>
        </p:nvSpPr>
        <p:spPr>
          <a:xfrm>
            <a:off x="703647" y="1226883"/>
            <a:ext cx="836461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721302-E1AE-4EBA-B0B4-E87C89A5C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338" y="887717"/>
            <a:ext cx="6862220" cy="74087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54849" tIns="0" rIns="0" bIns="0" anchor="t" anchorCtr="0"/>
          <a:lstStyle/>
          <a:p>
            <a:pPr algn="ctr">
              <a:lnSpc>
                <a:spcPts val="3000"/>
              </a:lnSpc>
            </a:pPr>
            <a:r>
              <a:rPr lang="en-US" sz="2550" spc="-30" dirty="0"/>
              <a:t>Yet </a:t>
            </a:r>
            <a:r>
              <a:rPr lang="en-US" sz="2550" b="1" spc="-3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2550" spc="-30" dirty="0">
                <a:solidFill>
                  <a:srgbClr val="000000"/>
                </a:solidFill>
              </a:rPr>
              <a:t> are trying desperately to please God </a:t>
            </a:r>
          </a:p>
          <a:p>
            <a:pPr algn="ctr">
              <a:lnSpc>
                <a:spcPts val="3000"/>
              </a:lnSpc>
            </a:pPr>
            <a:r>
              <a:rPr lang="en-US" sz="2550" spc="-30" dirty="0">
                <a:solidFill>
                  <a:srgbClr val="000000"/>
                </a:solidFill>
              </a:rPr>
              <a:t>with their </a:t>
            </a:r>
            <a:r>
              <a:rPr lang="en-US" sz="27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500" spc="-30" dirty="0">
                <a:solidFill>
                  <a:srgbClr val="000000"/>
                </a:solidFill>
              </a:rPr>
              <a:t> </a:t>
            </a:r>
            <a:r>
              <a:rPr lang="en-US" sz="2400" spc="-30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1315F0-4414-D601-C491-C57F26830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1411"/>
            <a:ext cx="6856238" cy="41137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54849" tIns="0" rIns="0" bIns="0" anchor="t" anchorCtr="0"/>
          <a:lstStyle/>
          <a:p>
            <a:pPr algn="ctr"/>
            <a:r>
              <a:rPr lang="en-US" sz="2400" spc="-30" dirty="0">
                <a:solidFill>
                  <a:srgbClr val="000000"/>
                </a:solidFill>
              </a:rPr>
              <a:t>No matter how hard we try, the Bible says we...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1D3482-C008-DF1B-8587-7F10A546AD87}"/>
              </a:ext>
            </a:extLst>
          </p:cNvPr>
          <p:cNvSpPr/>
          <p:nvPr/>
        </p:nvSpPr>
        <p:spPr>
          <a:xfrm>
            <a:off x="884" y="441187"/>
            <a:ext cx="6856235" cy="453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54849" bIns="0" rtlCol="0" anchor="t" anchorCtr="0">
            <a:noAutofit/>
          </a:bodyPr>
          <a:lstStyle/>
          <a:p>
            <a:pPr algn="ctr"/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74E16C-2FE6-0DEB-6D78-69C413E20DF4}"/>
              </a:ext>
            </a:extLst>
          </p:cNvPr>
          <p:cNvSpPr/>
          <p:nvPr/>
        </p:nvSpPr>
        <p:spPr>
          <a:xfrm>
            <a:off x="5893681" y="660488"/>
            <a:ext cx="8788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5968B0"/>
                </a:solidFill>
              </a:rPr>
              <a:t>2 Peter 2:14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AA12A-283C-F5E2-864A-FFA291631B5F}"/>
              </a:ext>
            </a:extLst>
          </p:cNvPr>
          <p:cNvSpPr/>
          <p:nvPr/>
        </p:nvSpPr>
        <p:spPr>
          <a:xfrm>
            <a:off x="75309" y="487784"/>
            <a:ext cx="6856235" cy="453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54849" bIns="0" rtlCol="0" anchor="t" anchorCtr="0">
            <a:noAutofit/>
          </a:bodyPr>
          <a:lstStyle/>
          <a:p>
            <a:pPr algn="ctr"/>
            <a:r>
              <a:rPr lang="en-US" sz="2700" dirty="0">
                <a:solidFill>
                  <a:schemeClr val="tx1"/>
                </a:solidFill>
              </a:rPr>
              <a:t>… cannot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2700" dirty="0">
                <a:solidFill>
                  <a:schemeClr val="tx1"/>
                </a:solidFill>
              </a:rPr>
              <a:t>cease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2700" dirty="0">
                <a:solidFill>
                  <a:schemeClr val="tx1"/>
                </a:solidFill>
              </a:rPr>
              <a:t>from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30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700" dirty="0">
                <a:solidFill>
                  <a:schemeClr val="tx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013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80C45135-25B1-491E-8905-B548C527C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" y="3123293"/>
            <a:ext cx="6856238" cy="37424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pPr defTabSz="1371226">
              <a:defRPr/>
            </a:pPr>
            <a:endParaRPr lang="en-US" sz="2970" dirty="0">
              <a:solidFill>
                <a:srgbClr val="000000"/>
              </a:solidFill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512B34D9-7DF5-4DE7-909D-65EDB4D4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" y="3096127"/>
            <a:ext cx="6855872" cy="41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2100" spc="-105" dirty="0">
                <a:solidFill>
                  <a:srgbClr val="000000"/>
                </a:solidFill>
              </a:rPr>
              <a:t>Unless you answered “I need </a:t>
            </a:r>
            <a:r>
              <a:rPr lang="en-US" sz="225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105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100" spc="-105" dirty="0">
                <a:solidFill>
                  <a:srgbClr val="000000"/>
                </a:solidFill>
              </a:rPr>
              <a:t>”, you are...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F02F06B-E16E-439D-B116-FC999BC8F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2260829"/>
            <a:ext cx="6856238" cy="34861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27425" anchor="ctr"/>
          <a:lstStyle/>
          <a:p>
            <a:pPr algn="ctr" defTabSz="1371226">
              <a:defRPr/>
            </a:pPr>
            <a:r>
              <a:rPr lang="en-US" sz="2250" dirty="0">
                <a:solidFill>
                  <a:srgbClr val="000000"/>
                </a:solidFill>
              </a:rPr>
              <a:t>Remember when I asked you about …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EE2B467-92B6-49AA-818E-BECCF0948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37" y="2663484"/>
            <a:ext cx="5827800" cy="40003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54849" anchor="ctr"/>
          <a:lstStyle/>
          <a:p>
            <a:pPr algn="ctr" defTabSz="1371226">
              <a:defRPr/>
            </a:pPr>
            <a:r>
              <a:rPr lang="en-US" sz="255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“your need for righteousness”?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D62D910D-9A7E-4E8A-97D5-132E8AB7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95" y="3401318"/>
            <a:ext cx="6856236" cy="7408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70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2775" kern="10" spc="-9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27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</a:t>
            </a:r>
            <a:endParaRPr lang="en-US" sz="3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DB2EF9-63FB-45EC-8305-8BA2251868BB}"/>
              </a:ext>
            </a:extLst>
          </p:cNvPr>
          <p:cNvSpPr/>
          <p:nvPr/>
        </p:nvSpPr>
        <p:spPr>
          <a:xfrm>
            <a:off x="1247" y="529"/>
            <a:ext cx="6855872" cy="2263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37125" tIns="0" rIns="54849" bIns="0" rtlCol="0" anchor="t" anchorCtr="0">
            <a:noAutofit/>
          </a:bodyPr>
          <a:lstStyle/>
          <a:p>
            <a:r>
              <a:rPr lang="en-US" sz="2400" dirty="0">
                <a:solidFill>
                  <a:srgbClr val="191919"/>
                </a:solidFill>
              </a:rPr>
              <a:t>For </a:t>
            </a:r>
            <a:r>
              <a:rPr lang="en-US" sz="2400" dirty="0">
                <a:solidFill>
                  <a:schemeClr val="tx1"/>
                </a:solidFill>
              </a:rPr>
              <a:t>they being ignorant of </a:t>
            </a:r>
          </a:p>
          <a:p>
            <a:endParaRPr lang="en-US" sz="2400" dirty="0"/>
          </a:p>
          <a:p>
            <a:r>
              <a:rPr lang="en-US" sz="2400" dirty="0"/>
              <a:t>and going about to establish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C03697-5E92-4605-9AA2-8C20B9544CFF}"/>
              </a:ext>
            </a:extLst>
          </p:cNvPr>
          <p:cNvSpPr/>
          <p:nvPr/>
        </p:nvSpPr>
        <p:spPr>
          <a:xfrm>
            <a:off x="5828683" y="44428"/>
            <a:ext cx="10282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2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7593E50-8F37-11CC-6B00-12C5F4BDA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294" y="1699838"/>
            <a:ext cx="4046552" cy="3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375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5AC9204-27B5-05D1-DE9E-66AB1FCC2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859" y="261686"/>
            <a:ext cx="4046552" cy="3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375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FFC267A-0A12-9F16-1086-F6648F0BB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860" y="997251"/>
            <a:ext cx="4046552" cy="3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375" kern="10" dirty="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</p:spTree>
    <p:extLst>
      <p:ext uri="{BB962C8B-B14F-4D97-AF65-F5344CB8AC3E}">
        <p14:creationId xmlns:p14="http://schemas.microsoft.com/office/powerpoint/2010/main" val="332901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">
            <a:extLst>
              <a:ext uri="{FF2B5EF4-FFF2-40B4-BE49-F238E27FC236}">
                <a16:creationId xmlns:a16="http://schemas.microsoft.com/office/drawing/2014/main" id="{29A4E4AA-C842-426F-B739-7E2397816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" y="2703030"/>
            <a:ext cx="6855397" cy="724326"/>
          </a:xfrm>
          <a:prstGeom prst="rect">
            <a:avLst/>
          </a:prstGeom>
          <a:solidFill>
            <a:srgbClr val="5968B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41138" anchor="ctr" anchorCtr="0">
            <a:noAutofit/>
          </a:bodyPr>
          <a:lstStyle/>
          <a:p>
            <a:pPr algn="ctr"/>
            <a:r>
              <a:rPr lang="en-US" sz="2325" spc="-105" dirty="0">
                <a:solidFill>
                  <a:srgbClr val="000000"/>
                </a:solidFill>
              </a:rPr>
              <a:t>If you answered, “yes, it could hurt my chances”, </a:t>
            </a:r>
          </a:p>
          <a:p>
            <a:pPr algn="ctr"/>
            <a:r>
              <a:rPr lang="en-US" sz="2325" spc="-105" dirty="0">
                <a:solidFill>
                  <a:srgbClr val="000000"/>
                </a:solidFill>
              </a:rPr>
              <a:t>or even, “I’m not sure”, then you are…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7290D-F174-4C7B-B819-E4A46DB13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" y="-5368"/>
            <a:ext cx="6856238" cy="34861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41138" anchor="ctr"/>
          <a:lstStyle/>
          <a:p>
            <a:pPr algn="ctr" defTabSz="1371226">
              <a:defRPr/>
            </a:pPr>
            <a:r>
              <a:rPr lang="en-US" sz="2325" dirty="0">
                <a:solidFill>
                  <a:srgbClr val="000000"/>
                </a:solidFill>
              </a:rPr>
              <a:t>And remember when I asked you about being a…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AB03A72-7514-46A6-94A3-3CF0B29B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" y="3428870"/>
            <a:ext cx="6856236" cy="60444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626099">
              <a:defRPr/>
            </a:pPr>
            <a:r>
              <a:rPr lang="en-US" sz="27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1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55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</a:t>
            </a:r>
            <a:r>
              <a:rPr lang="en-US" sz="1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55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establish</a:t>
            </a:r>
            <a:r>
              <a:rPr lang="en-US" sz="1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7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38100">
                    <a:srgbClr val="C3260C"/>
                  </a:glow>
                </a:effectLst>
                <a:latin typeface="Impact" panose="020B0806030902050204" pitchFamily="34" charset="0"/>
              </a:rPr>
              <a:t>your own righteousness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0E68E4-411B-2A54-9F6C-FF9D48B55E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29" b="90000" l="26923" r="100000"/>
                    </a14:imgEffect>
                    <a14:imgEffect>
                      <a14:artisticGlowEdges trans="0" smoothness="0"/>
                    </a14:imgEffect>
                  </a14:imgLayer>
                </a14:imgProps>
              </a:ext>
            </a:extLst>
          </a:blip>
          <a:srcRect l="25275" b="8685"/>
          <a:stretch/>
        </p:blipFill>
        <p:spPr>
          <a:xfrm rot="19838380">
            <a:off x="2542354" y="390681"/>
            <a:ext cx="1910568" cy="1676231"/>
          </a:xfrm>
          <a:prstGeom prst="rect">
            <a:avLst/>
          </a:prstGeom>
          <a:effectLst>
            <a:glow rad="50800">
              <a:srgbClr val="C00000">
                <a:alpha val="40000"/>
              </a:srgbClr>
            </a:glow>
          </a:effec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677A218-9E94-428B-91C1-839C0B356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37" y="2206365"/>
            <a:ext cx="5827800" cy="40003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54849" anchor="ctr"/>
          <a:lstStyle/>
          <a:p>
            <a:pPr algn="ctr" defTabSz="1371226">
              <a:defRPr/>
            </a:pPr>
            <a:r>
              <a:rPr lang="en-US" sz="4199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serial killer</a:t>
            </a:r>
            <a:r>
              <a:rPr lang="en-US" sz="28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 </a:t>
            </a:r>
            <a:r>
              <a:rPr lang="en-US" sz="36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</a:rPr>
              <a:t>?</a:t>
            </a:r>
            <a:endParaRPr lang="en-US" sz="3000" b="1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effectLst>
                <a:glow rad="38100">
                  <a:srgbClr val="C3260C"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34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87F2287-3802-4323-A0CA-C0A9866F2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3712051"/>
            <a:ext cx="6856238" cy="385629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27425" anchor="ctr"/>
          <a:lstStyle/>
          <a:p>
            <a:pPr lvl="0" algn="ctr">
              <a:defRPr/>
            </a:pPr>
            <a:endParaRPr lang="en-US" sz="2025" dirty="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B59899-517D-4A67-9636-CD678A75C5DA}"/>
              </a:ext>
            </a:extLst>
          </p:cNvPr>
          <p:cNvSpPr/>
          <p:nvPr/>
        </p:nvSpPr>
        <p:spPr>
          <a:xfrm>
            <a:off x="-2129" y="2891714"/>
            <a:ext cx="6857743" cy="805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37125" tIns="0" rIns="54849" bIns="0" rtlCol="0" anchor="t" anchorCtr="0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33BFAD-364D-4085-8CEA-138D26051EC1}"/>
              </a:ext>
            </a:extLst>
          </p:cNvPr>
          <p:cNvSpPr/>
          <p:nvPr/>
        </p:nvSpPr>
        <p:spPr>
          <a:xfrm>
            <a:off x="5827333" y="2931933"/>
            <a:ext cx="10282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2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3ED46-2FC3-4E70-BEA0-2D4A2BDC9153}"/>
              </a:ext>
            </a:extLst>
          </p:cNvPr>
          <p:cNvSpPr/>
          <p:nvPr/>
        </p:nvSpPr>
        <p:spPr>
          <a:xfrm>
            <a:off x="1552317" y="4003738"/>
            <a:ext cx="726761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4A27E88-929D-46BF-A018-6F4D6759B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3698340"/>
            <a:ext cx="6856238" cy="39454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27425" anchor="ctr"/>
          <a:lstStyle/>
          <a:p>
            <a:pPr lvl="0" algn="ctr">
              <a:defRPr/>
            </a:pPr>
            <a:r>
              <a:rPr lang="en-US" sz="2250" dirty="0">
                <a:solidFill>
                  <a:srgbClr val="000000"/>
                </a:solidFill>
              </a:rPr>
              <a:t>This is why </a:t>
            </a:r>
            <a:r>
              <a:rPr lang="en-US" sz="2250" b="1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2250" dirty="0">
                <a:solidFill>
                  <a:srgbClr val="000000"/>
                </a:solidFill>
              </a:rPr>
              <a:t> think they’re saved, but they’re not.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BE07DA6C-7A85-4685-F2FD-AB92BF2C0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962" y="543733"/>
            <a:ext cx="5230738" cy="47106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3000" kern="10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360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B47A73D9-FB47-755B-D7E1-858FA17B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961" y="1915581"/>
            <a:ext cx="4342285" cy="60444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defTabSz="626099">
              <a:defRPr/>
            </a:pPr>
            <a:r>
              <a:rPr lang="en-US" sz="30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889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1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 establish </a:t>
            </a:r>
          </a:p>
          <a:p>
            <a:pPr defTabSz="626099">
              <a:defRPr/>
            </a:pPr>
            <a:r>
              <a:rPr lang="en-US" sz="30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9C78A827-E92D-A43C-2271-24A4402B5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961" y="1170048"/>
            <a:ext cx="1561228" cy="39726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27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... and ...</a:t>
            </a:r>
            <a:endParaRPr lang="en-US" sz="3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41587DF5-866C-2004-CD04-A0DD1B057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049" y="1872944"/>
            <a:ext cx="454148" cy="39726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539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59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99238FD1-DF0F-BB14-74CB-92FEF7885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049" y="655606"/>
            <a:ext cx="454148" cy="39726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539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59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66D5F8-84CB-0078-6D1A-E9B404E4B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54" y="35924"/>
            <a:ext cx="2628223" cy="39726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2700" b="1" u="sng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Those who are</a:t>
            </a:r>
            <a:r>
              <a:rPr lang="en-US" sz="27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:</a:t>
            </a:r>
            <a:endParaRPr lang="en-US" sz="30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0FA0C4E-B432-1B12-9226-6CE9C7722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860" y="3161992"/>
            <a:ext cx="4046552" cy="3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375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</p:spTree>
    <p:extLst>
      <p:ext uri="{BB962C8B-B14F-4D97-AF65-F5344CB8AC3E}">
        <p14:creationId xmlns:p14="http://schemas.microsoft.com/office/powerpoint/2010/main" val="20455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882" y="2400213"/>
            <a:ext cx="6856238" cy="37892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137125" tIns="0" rIns="0" bIns="0" anchor="ctr"/>
          <a:lstStyle/>
          <a:p>
            <a:pPr defTabSz="1371226">
              <a:defRPr/>
            </a:pPr>
            <a:r>
              <a:rPr lang="en-US" sz="2325" dirty="0">
                <a:solidFill>
                  <a:srgbClr val="000000"/>
                </a:solidFill>
              </a:rPr>
              <a:t>All the world’s religions only teach people how to...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881" y="-10464"/>
            <a:ext cx="6856238" cy="398492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27425" tIns="0" rIns="27425" bIns="54849" anchor="ctr"/>
          <a:lstStyle/>
          <a:p>
            <a:pPr algn="ctr" defTabSz="1371226">
              <a:defRPr/>
            </a:pPr>
            <a:endParaRPr lang="en-US" sz="2550" spc="-30" dirty="0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F80EC0-8DC9-4205-A1A4-ED3CF1C61B0F}"/>
              </a:ext>
            </a:extLst>
          </p:cNvPr>
          <p:cNvSpPr txBox="1"/>
          <p:nvPr/>
        </p:nvSpPr>
        <p:spPr>
          <a:xfrm>
            <a:off x="5599064" y="-77586"/>
            <a:ext cx="9877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2700" b="1" spc="150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638CD2D-D5FA-4EFD-9CD2-2408B825C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" y="407614"/>
            <a:ext cx="6856238" cy="40768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27425" tIns="0" rIns="27425" bIns="54849" anchor="ctr"/>
          <a:lstStyle/>
          <a:p>
            <a:pPr algn="ctr" defTabSz="1371226">
              <a:defRPr/>
            </a:pPr>
            <a:endParaRPr lang="en-US" sz="2550" spc="-30" dirty="0">
              <a:solidFill>
                <a:srgbClr val="0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AABCFF-91A1-491C-8C48-E2A67794BF70}"/>
              </a:ext>
            </a:extLst>
          </p:cNvPr>
          <p:cNvSpPr txBox="1"/>
          <p:nvPr/>
        </p:nvSpPr>
        <p:spPr>
          <a:xfrm>
            <a:off x="165109" y="3231783"/>
            <a:ext cx="4739143" cy="3498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10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They </a:t>
            </a:r>
            <a:r>
              <a:rPr lang="en-US" sz="2100" b="1" u="sng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210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teach… some belief system</a:t>
            </a:r>
            <a:endParaRPr lang="en-US" sz="5998" dirty="0">
              <a:solidFill>
                <a:schemeClr val="tx1"/>
              </a:solidFill>
              <a:effectLst>
                <a:glow rad="76200">
                  <a:srgbClr val="C0260C"/>
                </a:glow>
              </a:effectLst>
            </a:endParaRPr>
          </a:p>
        </p:txBody>
      </p:sp>
      <p:sp>
        <p:nvSpPr>
          <p:cNvPr id="45" name="Rectangle 2">
            <a:extLst>
              <a:ext uri="{FF2B5EF4-FFF2-40B4-BE49-F238E27FC236}">
                <a16:creationId xmlns:a16="http://schemas.microsoft.com/office/drawing/2014/main" id="{57878B88-9161-413B-B137-F77D40B22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2786491"/>
            <a:ext cx="6856236" cy="41768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626099">
              <a:defRPr/>
            </a:pPr>
            <a:r>
              <a:rPr lang="en-US" sz="2400" dirty="0">
                <a:solidFill>
                  <a:srgbClr val="FFFFFF"/>
                </a:solidFill>
              </a:rPr>
              <a:t>      establish </a:t>
            </a:r>
            <a:r>
              <a:rPr lang="en-US" sz="255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2B17535-D56B-4BED-9DD1-3FC33A2456D4}"/>
              </a:ext>
            </a:extLst>
          </p:cNvPr>
          <p:cNvSpPr/>
          <p:nvPr/>
        </p:nvSpPr>
        <p:spPr>
          <a:xfrm>
            <a:off x="5753307" y="2946275"/>
            <a:ext cx="11140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200" dirty="0">
                <a:solidFill>
                  <a:srgbClr val="5968B0"/>
                </a:solidFill>
              </a:rPr>
              <a:t>Romans 10:3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C74671-5A16-4E2B-B9ED-CC12CD89CFA1}"/>
              </a:ext>
            </a:extLst>
          </p:cNvPr>
          <p:cNvGrpSpPr/>
          <p:nvPr/>
        </p:nvGrpSpPr>
        <p:grpSpPr>
          <a:xfrm>
            <a:off x="4909056" y="3414967"/>
            <a:ext cx="1891938" cy="388943"/>
            <a:chOff x="3179860" y="2181425"/>
            <a:chExt cx="1261616" cy="259362"/>
          </a:xfrm>
        </p:grpSpPr>
        <p:sp>
          <p:nvSpPr>
            <p:cNvPr id="31" name="Plus Sign 30">
              <a:extLst>
                <a:ext uri="{FF2B5EF4-FFF2-40B4-BE49-F238E27FC236}">
                  <a16:creationId xmlns:a16="http://schemas.microsoft.com/office/drawing/2014/main" id="{BFBD8C5A-30AC-48C1-BB9B-0B25C1EAB99D}"/>
                </a:ext>
              </a:extLst>
            </p:cNvPr>
            <p:cNvSpPr/>
            <p:nvPr/>
          </p:nvSpPr>
          <p:spPr>
            <a:xfrm>
              <a:off x="3179860" y="2181425"/>
              <a:ext cx="271996" cy="240345"/>
            </a:xfrm>
            <a:prstGeom prst="mathPlus">
              <a:avLst/>
            </a:prstGeom>
            <a:solidFill>
              <a:schemeClr val="tx1"/>
            </a:solidFill>
            <a:ln w="9525">
              <a:solidFill>
                <a:srgbClr val="C0260C"/>
              </a:solidFill>
            </a:ln>
            <a:effectLst>
              <a:glow rad="38100">
                <a:srgbClr val="C0260C">
                  <a:alpha val="5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5998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8033C5-F4BE-4932-BD85-011B16AE150D}"/>
                </a:ext>
              </a:extLst>
            </p:cNvPr>
            <p:cNvSpPr txBox="1"/>
            <p:nvPr/>
          </p:nvSpPr>
          <p:spPr>
            <a:xfrm>
              <a:off x="3509941" y="2184241"/>
              <a:ext cx="931535" cy="25654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3000" b="1" spc="45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works!</a:t>
              </a:r>
              <a:endParaRPr lang="en-US" sz="3000" dirty="0">
                <a:solidFill>
                  <a:schemeClr val="tx1"/>
                </a:solidFill>
                <a:effectLst>
                  <a:glow rad="76200">
                    <a:srgbClr val="C0260C"/>
                  </a:glow>
                </a:effectLst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483A1FF4-16BD-4DB4-9244-E0984CD06FE0}"/>
              </a:ext>
            </a:extLst>
          </p:cNvPr>
          <p:cNvSpPr/>
          <p:nvPr/>
        </p:nvSpPr>
        <p:spPr>
          <a:xfrm>
            <a:off x="2193174" y="313492"/>
            <a:ext cx="1234123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27E2FEE2-EF1B-4647-A7F9-A5708B60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" y="-8324"/>
            <a:ext cx="6856238" cy="39849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7425" tIns="0" rIns="27425" bIns="54849" anchor="ctr"/>
          <a:lstStyle/>
          <a:p>
            <a:pPr algn="ctr" defTabSz="1371226">
              <a:defRPr/>
            </a:pPr>
            <a:r>
              <a:rPr lang="en-US" sz="2550" spc="-30" dirty="0">
                <a:solidFill>
                  <a:srgbClr val="000000"/>
                </a:solidFill>
              </a:rPr>
              <a:t>There is only </a:t>
            </a:r>
            <a:r>
              <a:rPr lang="en-US" sz="2550" b="1" spc="-3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2550" spc="-30" dirty="0">
                <a:solidFill>
                  <a:srgbClr val="000000"/>
                </a:solidFill>
              </a:rPr>
              <a:t>to stop being a          .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980C5E-C8C3-495C-A665-BB97D4B5B355}"/>
              </a:ext>
            </a:extLst>
          </p:cNvPr>
          <p:cNvSpPr/>
          <p:nvPr/>
        </p:nvSpPr>
        <p:spPr>
          <a:xfrm>
            <a:off x="2329537" y="739349"/>
            <a:ext cx="1234123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A85B41F-8D44-4C45-B25A-D3DBB006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1" y="467750"/>
            <a:ext cx="6856238" cy="40768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7425" tIns="0" rIns="27425" bIns="54849" anchor="ctr"/>
          <a:lstStyle/>
          <a:p>
            <a:pPr algn="ctr" defTabSz="1371226">
              <a:defRPr/>
            </a:pPr>
            <a:r>
              <a:rPr lang="en-US" sz="2550" spc="-30" dirty="0">
                <a:solidFill>
                  <a:srgbClr val="000000"/>
                </a:solidFill>
              </a:rPr>
              <a:t>There is only </a:t>
            </a:r>
            <a:r>
              <a:rPr lang="en-US" sz="2550" b="1" spc="-3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2550" spc="-30" dirty="0">
                <a:solidFill>
                  <a:srgbClr val="000000"/>
                </a:solidFill>
              </a:rPr>
              <a:t>to “cease from </a:t>
            </a:r>
            <a:r>
              <a:rPr lang="en-US" sz="285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550" spc="-30" dirty="0">
                <a:solidFill>
                  <a:srgbClr val="000000"/>
                </a:solidFill>
              </a:rPr>
              <a:t>”.</a:t>
            </a:r>
          </a:p>
        </p:txBody>
      </p:sp>
      <p:sp>
        <p:nvSpPr>
          <p:cNvPr id="40" name="Text Box 16"/>
          <p:cNvSpPr txBox="1">
            <a:spLocks noChangeArrowheads="1"/>
          </p:cNvSpPr>
          <p:nvPr/>
        </p:nvSpPr>
        <p:spPr bwMode="auto">
          <a:xfrm>
            <a:off x="543244" y="898594"/>
            <a:ext cx="18555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939056">
              <a:defRPr/>
            </a:pPr>
            <a:r>
              <a:rPr lang="en-US" sz="3600" spc="-75" dirty="0">
                <a:solidFill>
                  <a:srgbClr val="000000"/>
                </a:solidFill>
              </a:rPr>
              <a:t>You need</a:t>
            </a:r>
          </a:p>
        </p:txBody>
      </p:sp>
      <p:sp>
        <p:nvSpPr>
          <p:cNvPr id="37" name="WordArt 64"/>
          <p:cNvSpPr>
            <a:spLocks noChangeAspect="1" noChangeArrowheads="1" noChangeShapeType="1" noTextEdit="1"/>
          </p:cNvSpPr>
          <p:nvPr/>
        </p:nvSpPr>
        <p:spPr bwMode="auto">
          <a:xfrm>
            <a:off x="1226877" y="1601241"/>
            <a:ext cx="61234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939056">
              <a:defRPr/>
            </a:pPr>
            <a:r>
              <a:rPr lang="en-US" sz="3600" spc="-75" dirty="0">
                <a:solidFill>
                  <a:srgbClr val="000000"/>
                </a:solidFill>
              </a:rPr>
              <a:t>not</a:t>
            </a: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7D61176B-62AA-11C9-6009-9AC99CFDCC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93350" y="3721105"/>
            <a:ext cx="354319" cy="325698"/>
            <a:chOff x="681" y="66"/>
            <a:chExt cx="248" cy="228"/>
          </a:xfrm>
        </p:grpSpPr>
        <p:sp>
          <p:nvSpPr>
            <p:cNvPr id="4" name="WordArt 9">
              <a:extLst>
                <a:ext uri="{FF2B5EF4-FFF2-40B4-BE49-F238E27FC236}">
                  <a16:creationId xmlns:a16="http://schemas.microsoft.com/office/drawing/2014/main" id="{20A2C4A5-5046-5D4B-0F4F-0F4F8021BF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150682">
              <a:off x="684" y="66"/>
              <a:ext cx="192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583" i="1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FF00"/>
                  </a:solidFill>
                  <a:latin typeface="Verdana"/>
                </a:rPr>
                <a:t>e</a:t>
              </a:r>
            </a:p>
          </p:txBody>
        </p:sp>
        <p:sp>
          <p:nvSpPr>
            <p:cNvPr id="5" name="Text Box 10">
              <a:extLst>
                <a:ext uri="{FF2B5EF4-FFF2-40B4-BE49-F238E27FC236}">
                  <a16:creationId xmlns:a16="http://schemas.microsoft.com/office/drawing/2014/main" id="{50CB83D0-F261-1FF6-BFE4-A36A12B05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" y="151"/>
              <a:ext cx="248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624964"/>
              <a:r>
                <a:rPr lang="en-US" sz="583" dirty="0">
                  <a:solidFill>
                    <a:srgbClr val="66FF33"/>
                  </a:solidFill>
                </a:rPr>
                <a:t>=mc</a:t>
              </a:r>
              <a:r>
                <a:rPr lang="en-US" sz="583" baseline="30000" dirty="0">
                  <a:solidFill>
                    <a:srgbClr val="66FF33"/>
                  </a:solidFill>
                </a:rPr>
                <a:t>2</a:t>
              </a:r>
            </a:p>
          </p:txBody>
        </p:sp>
      </p:grpSp>
      <p:pic>
        <p:nvPicPr>
          <p:cNvPr id="6" name="Picture 11" descr="star-of-david">
            <a:extLst>
              <a:ext uri="{FF2B5EF4-FFF2-40B4-BE49-F238E27FC236}">
                <a16:creationId xmlns:a16="http://schemas.microsoft.com/office/drawing/2014/main" id="{3F40F619-CF9A-3365-0424-D1C9C499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83"/>
          <a:stretch>
            <a:fillRect/>
          </a:stretch>
        </p:blipFill>
        <p:spPr bwMode="auto">
          <a:xfrm>
            <a:off x="2464768" y="3585422"/>
            <a:ext cx="407177" cy="471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simple_cross_01_01">
            <a:extLst>
              <a:ext uri="{FF2B5EF4-FFF2-40B4-BE49-F238E27FC236}">
                <a16:creationId xmlns:a16="http://schemas.microsoft.com/office/drawing/2014/main" id="{72F235E6-F02D-0B6B-B8B1-770B7767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1907" y="3601518"/>
            <a:ext cx="320026" cy="47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61561FF-0205-8FB8-9417-B4E2D98EB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33" b="92698" l="4277" r="20126">
                        <a14:foregroundMark x1="16226" y1="86910" x2="16226" y2="869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2" t="81001" r="79100" b="6247"/>
          <a:stretch/>
        </p:blipFill>
        <p:spPr bwMode="auto">
          <a:xfrm>
            <a:off x="508376" y="3653097"/>
            <a:ext cx="397255" cy="430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47E45D4-0AD3-4855-9702-3CC46EC05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489" b="99695" l="431" r="331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521" r="66503"/>
          <a:stretch/>
        </p:blipFill>
        <p:spPr bwMode="auto">
          <a:xfrm>
            <a:off x="1173663" y="3658585"/>
            <a:ext cx="404913" cy="40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791E59C7-81CA-2BD8-543E-1DC6DAE21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916" b="93282" l="216" r="165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883" r="83251" b="6205"/>
          <a:stretch/>
        </p:blipFill>
        <p:spPr bwMode="auto">
          <a:xfrm rot="2026691">
            <a:off x="3814010" y="3658564"/>
            <a:ext cx="370658" cy="40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85C65DD-D3A8-2755-387F-F92AC958035A}"/>
              </a:ext>
            </a:extLst>
          </p:cNvPr>
          <p:cNvGrpSpPr>
            <a:grpSpLocks noChangeAspect="1"/>
          </p:cNvGrpSpPr>
          <p:nvPr/>
        </p:nvGrpSpPr>
        <p:grpSpPr>
          <a:xfrm>
            <a:off x="3212147" y="3582574"/>
            <a:ext cx="264309" cy="459388"/>
            <a:chOff x="1869910" y="21685"/>
            <a:chExt cx="293689" cy="5105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344AA94-2A52-FFCC-62CF-0E3F89FEF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6894" b="84741" l="18595" r="809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7" t="18420" r="21292" b="16316"/>
            <a:stretch/>
          </p:blipFill>
          <p:spPr>
            <a:xfrm>
              <a:off x="1869910" y="169359"/>
              <a:ext cx="293689" cy="3628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F118FF5-5C35-8431-751F-4027C80A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881" b="95885" l="18529" r="82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64" r="17707"/>
            <a:stretch/>
          </p:blipFill>
          <p:spPr>
            <a:xfrm>
              <a:off x="1951503" y="21685"/>
              <a:ext cx="158117" cy="156634"/>
            </a:xfrm>
            <a:prstGeom prst="rect">
              <a:avLst/>
            </a:prstGeom>
          </p:spPr>
        </p:pic>
      </p:grpSp>
      <p:sp>
        <p:nvSpPr>
          <p:cNvPr id="14" name="TextBox 11">
            <a:extLst>
              <a:ext uri="{FF2B5EF4-FFF2-40B4-BE49-F238E27FC236}">
                <a16:creationId xmlns:a16="http://schemas.microsoft.com/office/drawing/2014/main" id="{9875D0E2-3CF3-7810-7546-E200FBA9D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530" y="916605"/>
            <a:ext cx="2076521" cy="41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970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</a:t>
            </a:r>
            <a:r>
              <a:rPr lang="en-US" sz="3375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10CB1F7-A51E-FD62-EE0B-C3E7BC997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45" y="1623265"/>
            <a:ext cx="2076521" cy="41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970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 </a:t>
            </a:r>
            <a:r>
              <a:rPr lang="en-US" sz="3375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</p:spTree>
    <p:extLst>
      <p:ext uri="{BB962C8B-B14F-4D97-AF65-F5344CB8AC3E}">
        <p14:creationId xmlns:p14="http://schemas.microsoft.com/office/powerpoint/2010/main" val="15511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A1ED7415-3542-40C3-8E7B-19D6CA84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3407754"/>
            <a:ext cx="6856236" cy="70651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626099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D80FB2-D91C-49B8-B404-A0F5A54C0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69" y="3446565"/>
            <a:ext cx="6556109" cy="551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8900">
              <a:srgbClr val="5968B0"/>
            </a:glow>
          </a:effectLst>
        </p:spPr>
        <p:txBody>
          <a:bodyPr wrap="none" lIns="0" tIns="0" rIns="0" bIns="0">
            <a:noAutofit/>
          </a:bodyPr>
          <a:lstStyle/>
          <a:p>
            <a:pPr>
              <a:lnSpc>
                <a:spcPts val="3300"/>
              </a:lnSpc>
              <a:tabLst>
                <a:tab pos="2140162" algn="l"/>
              </a:tabLst>
            </a:pPr>
            <a:r>
              <a:rPr lang="en-US" sz="3000" dirty="0">
                <a:solidFill>
                  <a:schemeClr val="tx1"/>
                </a:solidFill>
              </a:rPr>
              <a:t>[God]</a:t>
            </a:r>
            <a:r>
              <a:rPr lang="en-US" sz="900" dirty="0">
                <a:solidFill>
                  <a:srgbClr val="191919"/>
                </a:solidFill>
              </a:rPr>
              <a:t> hath</a:t>
            </a:r>
            <a:r>
              <a:rPr lang="en-US" sz="1200" dirty="0">
                <a:solidFill>
                  <a:srgbClr val="191919"/>
                </a:solidFill>
              </a:rPr>
              <a:t> </a:t>
            </a:r>
            <a:r>
              <a:rPr lang="en-US" sz="3000" dirty="0">
                <a:solidFill>
                  <a:schemeClr val="tx1"/>
                </a:solidFill>
              </a:rPr>
              <a:t>made </a:t>
            </a:r>
            <a:r>
              <a:rPr lang="en-US" sz="3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</a:t>
            </a:r>
            <a:r>
              <a:rPr lang="en-US" sz="1800" dirty="0">
                <a:solidFill>
                  <a:srgbClr val="191919"/>
                </a:solidFill>
              </a:rPr>
              <a:t>…</a:t>
            </a:r>
            <a:r>
              <a:rPr lang="en-US" sz="3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b="1" u="sng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knew no sin</a:t>
            </a:r>
            <a:r>
              <a:rPr lang="en-US" sz="3999" b="1" dirty="0">
                <a:ln w="19050">
                  <a:solidFill>
                    <a:schemeClr val="bg1">
                      <a:lumMod val="65000"/>
                      <a:lumOff val="35000"/>
                    </a:schemeClr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83E8F68-2CD2-4653-944F-6027B2E6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" y="2985187"/>
            <a:ext cx="6856235" cy="427762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defTabSz="1371226">
              <a:lnSpc>
                <a:spcPts val="2400"/>
              </a:lnSpc>
              <a:defRPr/>
            </a:pPr>
            <a:endParaRPr lang="en-US" sz="2250" spc="-30" dirty="0">
              <a:solidFill>
                <a:srgbClr val="00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4396B82-4489-47A9-B704-272F1150A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682" y="1028965"/>
            <a:ext cx="2113108" cy="35304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3713" anchor="ctr" anchorCtr="0">
            <a:no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700" b="1" spc="-3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has...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AFC1AC9-C95B-45E4-B3AB-B247328DD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" y="533"/>
            <a:ext cx="6856236" cy="92705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t"/>
          <a:lstStyle/>
          <a:p>
            <a:pPr defTabSz="626099">
              <a:lnSpc>
                <a:spcPts val="3450"/>
              </a:lnSpc>
            </a:pPr>
            <a:r>
              <a:rPr lang="en-US" sz="2400" dirty="0">
                <a:solidFill>
                  <a:srgbClr val="5968B0"/>
                </a:solidFill>
              </a:rPr>
              <a:t>Since Jesus is... </a:t>
            </a:r>
            <a:r>
              <a:rPr lang="en-US" sz="2700" dirty="0">
                <a:solidFill>
                  <a:srgbClr val="FFFFFF"/>
                </a:solidFill>
              </a:rPr>
              <a:t>God</a:t>
            </a:r>
            <a:r>
              <a:rPr lang="en-US" sz="1650" dirty="0">
                <a:solidFill>
                  <a:srgbClr val="191919"/>
                </a:solidFill>
              </a:rPr>
              <a:t>…</a:t>
            </a:r>
            <a:r>
              <a:rPr lang="en-US" sz="2700" dirty="0">
                <a:solidFill>
                  <a:srgbClr val="FFFFFF"/>
                </a:solidFill>
              </a:rPr>
              <a:t>manifest in the flesh</a:t>
            </a:r>
          </a:p>
          <a:p>
            <a:pPr defTabSz="626099">
              <a:lnSpc>
                <a:spcPts val="3450"/>
              </a:lnSpc>
            </a:pPr>
            <a:r>
              <a:rPr lang="en-US" sz="2400" dirty="0">
                <a:solidFill>
                  <a:srgbClr val="5968B0"/>
                </a:solidFill>
              </a:rPr>
              <a:t>And it is…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700" dirty="0">
                <a:solidFill>
                  <a:srgbClr val="FFFFFF"/>
                </a:solidFill>
              </a:rPr>
              <a:t>impossible for God to lie...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024C37-11A8-4924-A10F-6E06652F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93" y="1056009"/>
            <a:ext cx="1828330" cy="1828330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5FCE687B-AA19-4D61-99D4-FFBCC9E2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557" y="652073"/>
            <a:ext cx="100784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200" dirty="0">
                <a:solidFill>
                  <a:srgbClr val="5968B0"/>
                </a:solidFill>
              </a:rPr>
              <a:t>1 Timothy 3:16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C1AEA985-A1EB-45F3-AB30-8A9E4BFD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269" y="459725"/>
            <a:ext cx="9457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200" dirty="0">
                <a:solidFill>
                  <a:srgbClr val="5968B0"/>
                </a:solidFill>
              </a:rPr>
              <a:t>Hebrews 6:18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DC85F95C-5189-420A-AD2F-EADD5F69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988" y="3878830"/>
            <a:ext cx="124393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20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C81541CE-B61B-20A8-F9E1-A5A50CF9E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682" y="1943130"/>
            <a:ext cx="2113108" cy="35304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3713" anchor="ctr" anchorCtr="0">
            <a:no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700" b="1" spc="-3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is...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8F6BD3-9382-86CA-4966-F5785D8F3F14}"/>
              </a:ext>
            </a:extLst>
          </p:cNvPr>
          <p:cNvSpPr/>
          <p:nvPr/>
        </p:nvSpPr>
        <p:spPr>
          <a:xfrm>
            <a:off x="1618874" y="3294640"/>
            <a:ext cx="2975607" cy="24932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94E112A2-2589-A249-71C1-A3CB04AC6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" y="3048868"/>
            <a:ext cx="6856235" cy="38394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en-US" sz="2250" spc="-30" dirty="0">
                <a:solidFill>
                  <a:srgbClr val="000000"/>
                </a:solidFill>
              </a:rPr>
              <a:t>Since it was </a:t>
            </a:r>
            <a:r>
              <a:rPr lang="en-US" sz="2250" b="1" spc="-30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completely impossible </a:t>
            </a:r>
            <a:r>
              <a:rPr lang="en-US" sz="2250" spc="-30" dirty="0">
                <a:solidFill>
                  <a:srgbClr val="000000"/>
                </a:solidFill>
              </a:rPr>
              <a:t>for Jesus to </a:t>
            </a:r>
            <a:r>
              <a:rPr lang="en-US" sz="2475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250" spc="-30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441602A6-530F-4FAC-B4EA-036CA256B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335" y="1227043"/>
            <a:ext cx="2076521" cy="41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667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Impossibility of Sin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22DF226-8548-4C37-8FCA-C5F7A7CA6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8144" y="2159326"/>
            <a:ext cx="2076521" cy="41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667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</p:spTree>
    <p:extLst>
      <p:ext uri="{BB962C8B-B14F-4D97-AF65-F5344CB8AC3E}">
        <p14:creationId xmlns:p14="http://schemas.microsoft.com/office/powerpoint/2010/main" val="28118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24910" y="1390157"/>
            <a:ext cx="2843501" cy="2138433"/>
            <a:chOff x="2971800" y="1219200"/>
            <a:chExt cx="1517650" cy="1447800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" t="41907" r="13063"/>
            <a:stretch/>
          </p:blipFill>
          <p:spPr bwMode="auto">
            <a:xfrm>
              <a:off x="3070843" y="1343544"/>
              <a:ext cx="1317383" cy="11883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Frame 16"/>
            <p:cNvSpPr>
              <a:spLocks noChangeArrowheads="1"/>
            </p:cNvSpPr>
            <p:nvPr/>
          </p:nvSpPr>
          <p:spPr bwMode="auto">
            <a:xfrm>
              <a:off x="2971800" y="1219200"/>
              <a:ext cx="1517650" cy="1447800"/>
            </a:xfrm>
            <a:custGeom>
              <a:avLst/>
              <a:gdLst>
                <a:gd name="T0" fmla="*/ 758483 w 1516966"/>
                <a:gd name="T1" fmla="*/ 0 h 1447800"/>
                <a:gd name="T2" fmla="*/ 0 w 1516966"/>
                <a:gd name="T3" fmla="*/ 723900 h 1447800"/>
                <a:gd name="T4" fmla="*/ 758483 w 1516966"/>
                <a:gd name="T5" fmla="*/ 1447800 h 1447800"/>
                <a:gd name="T6" fmla="*/ 1516966 w 1516966"/>
                <a:gd name="T7" fmla="*/ 723900 h 14478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116765 w 1516966"/>
                <a:gd name="T13" fmla="*/ 116765 h 1447800"/>
                <a:gd name="T14" fmla="*/ 1400201 w 1516966"/>
                <a:gd name="T15" fmla="*/ 1331035 h 14478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6966" h="1447800">
                  <a:moveTo>
                    <a:pt x="0" y="0"/>
                  </a:moveTo>
                  <a:lnTo>
                    <a:pt x="1516966" y="0"/>
                  </a:lnTo>
                  <a:lnTo>
                    <a:pt x="1516966" y="1447800"/>
                  </a:lnTo>
                  <a:lnTo>
                    <a:pt x="0" y="1447800"/>
                  </a:lnTo>
                  <a:close/>
                  <a:moveTo>
                    <a:pt x="116765" y="116765"/>
                  </a:moveTo>
                  <a:lnTo>
                    <a:pt x="116765" y="1331035"/>
                  </a:lnTo>
                  <a:lnTo>
                    <a:pt x="1400201" y="1331035"/>
                  </a:lnTo>
                  <a:lnTo>
                    <a:pt x="1400201" y="116765"/>
                  </a:lnTo>
                  <a:close/>
                </a:path>
              </a:pathLst>
            </a:custGeom>
            <a:solidFill>
              <a:schemeClr val="tx1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 sz="5998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883" y="-1641"/>
            <a:ext cx="6856236" cy="125749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626099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2226" y="112741"/>
            <a:ext cx="6641979" cy="116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2850"/>
              </a:lnSpc>
              <a:tabLst>
                <a:tab pos="2140162" algn="l"/>
              </a:tabLst>
            </a:pPr>
            <a:r>
              <a:rPr lang="en-US" sz="2400" dirty="0">
                <a:solidFill>
                  <a:srgbClr val="191919"/>
                </a:solidFill>
              </a:rPr>
              <a:t>For he hath made </a:t>
            </a:r>
            <a:r>
              <a:rPr lang="en-US" sz="2400" b="1" dirty="0">
                <a:solidFill>
                  <a:srgbClr val="191919"/>
                </a:solidFill>
              </a:rPr>
              <a:t>him</a:t>
            </a:r>
            <a:r>
              <a:rPr lang="en-US" sz="2400" dirty="0">
                <a:solidFill>
                  <a:srgbClr val="191919"/>
                </a:solidFill>
              </a:rPr>
              <a:t> </a:t>
            </a:r>
            <a:r>
              <a:rPr lang="en-US" sz="3000" dirty="0">
                <a:solidFill>
                  <a:srgbClr val="191919"/>
                </a:solidFill>
              </a:rPr>
              <a:t>.</a:t>
            </a:r>
            <a:r>
              <a:rPr lang="en-US" sz="3000" dirty="0">
                <a:solidFill>
                  <a:schemeClr val="tx1"/>
                </a:solidFill>
              </a:rPr>
              <a:t>... to be </a:t>
            </a:r>
            <a:r>
              <a:rPr lang="en-US" sz="30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3000" dirty="0">
                <a:solidFill>
                  <a:schemeClr val="tx1"/>
                </a:solidFill>
              </a:rPr>
              <a:t> for us,</a:t>
            </a:r>
          </a:p>
          <a:p>
            <a:pPr>
              <a:lnSpc>
                <a:spcPts val="2850"/>
              </a:lnSpc>
              <a:tabLst>
                <a:tab pos="2140162" algn="l"/>
                <a:tab pos="2916238" algn="l"/>
              </a:tabLst>
            </a:pPr>
            <a:r>
              <a:rPr lang="en-US" sz="3000" dirty="0">
                <a:solidFill>
                  <a:srgbClr val="191919"/>
                </a:solidFill>
              </a:rPr>
              <a:t>  </a:t>
            </a:r>
            <a:r>
              <a:rPr lang="en-US" sz="3000" dirty="0">
                <a:solidFill>
                  <a:srgbClr val="5968B0"/>
                </a:solidFill>
              </a:rPr>
              <a:t>Why?  So </a:t>
            </a:r>
            <a:r>
              <a:rPr lang="en-US" sz="3000" dirty="0">
                <a:solidFill>
                  <a:schemeClr val="tx1"/>
                </a:solidFill>
              </a:rPr>
              <a:t>… </a:t>
            </a:r>
            <a:r>
              <a:rPr lang="en-US" sz="3000" dirty="0">
                <a:solidFill>
                  <a:srgbClr val="FFFFFF"/>
                </a:solidFill>
              </a:rPr>
              <a:t>that we might be made</a:t>
            </a:r>
            <a:r>
              <a:rPr lang="en-US" sz="300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3300"/>
              </a:lnSpc>
              <a:tabLst>
                <a:tab pos="1540250" algn="l"/>
                <a:tab pos="2140162" algn="l"/>
              </a:tabLst>
            </a:pPr>
            <a:r>
              <a:rPr lang="en-US" sz="30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     </a:t>
            </a:r>
            <a:r>
              <a:rPr lang="en-US" sz="3000" dirty="0">
                <a:ln w="25400"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the righteousness of God</a:t>
            </a:r>
            <a:r>
              <a:rPr lang="en-US" sz="3000" dirty="0">
                <a:solidFill>
                  <a:srgbClr val="FFFF00"/>
                </a:solidFill>
              </a:rPr>
              <a:t>   </a:t>
            </a:r>
            <a:r>
              <a:rPr lang="en-US" sz="3000" dirty="0">
                <a:solidFill>
                  <a:schemeClr val="tx1"/>
                </a:solidFill>
              </a:rPr>
              <a:t>in him.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82643" r="68729" b="1344"/>
          <a:stretch/>
        </p:blipFill>
        <p:spPr bwMode="auto">
          <a:xfrm>
            <a:off x="457966" y="1825412"/>
            <a:ext cx="2194055" cy="162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84" name="Rectangle 471"/>
          <p:cNvSpPr>
            <a:spLocks noChangeArrowheads="1"/>
          </p:cNvSpPr>
          <p:nvPr/>
        </p:nvSpPr>
        <p:spPr bwMode="auto">
          <a:xfrm>
            <a:off x="833758" y="2035257"/>
            <a:ext cx="129683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626099"/>
            <a:r>
              <a:rPr lang="en-US" sz="16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Righteousness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82" y="3728042"/>
            <a:ext cx="6856238" cy="380290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27425" tIns="0" rIns="0" bIns="41138" rtlCol="0" anchor="b" anchorCtr="0">
            <a:noAutofit/>
          </a:bodyPr>
          <a:lstStyle/>
          <a:p>
            <a:r>
              <a:rPr lang="en-US" sz="2250" spc="-60" dirty="0">
                <a:solidFill>
                  <a:srgbClr val="000000"/>
                </a:solidFill>
              </a:rPr>
              <a:t> </a:t>
            </a:r>
            <a:r>
              <a:rPr lang="en-US" sz="2250" b="1" u="sng" spc="-6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 one</a:t>
            </a:r>
            <a:r>
              <a:rPr lang="en-US" sz="2250" spc="-6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250" spc="-60" dirty="0">
                <a:solidFill>
                  <a:srgbClr val="000000"/>
                </a:solidFill>
              </a:rPr>
              <a:t>but Jesus can give you the</a:t>
            </a:r>
            <a:endParaRPr lang="en-US" sz="2400" b="1" spc="-60" dirty="0">
              <a:ln w="6350"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DB8CA1B-AE0E-4FA2-9048-F0048A1A7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1887">
            <a:off x="2330165" y="1455309"/>
            <a:ext cx="2148473" cy="713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Right Arrow 30"/>
          <p:cNvSpPr/>
          <p:nvPr/>
        </p:nvSpPr>
        <p:spPr bwMode="auto">
          <a:xfrm rot="20901856">
            <a:off x="51079" y="1742935"/>
            <a:ext cx="2830518" cy="799061"/>
          </a:xfrm>
          <a:prstGeom prst="rightArrow">
            <a:avLst/>
          </a:prstGeom>
          <a:solidFill>
            <a:srgbClr val="5968B0"/>
          </a:solidFill>
          <a:ln w="12700" cap="flat" cmpd="sng" algn="ctr">
            <a:solidFill>
              <a:sysClr val="window" lastClr="FFFFFF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1687847">
              <a:defRPr/>
            </a:pPr>
            <a:r>
              <a:rPr lang="en-US" sz="2250" kern="0" dirty="0">
                <a:solidFill>
                  <a:sysClr val="window" lastClr="FFFFFF"/>
                </a:solidFill>
              </a:rPr>
              <a:t>God’s Righteousness</a:t>
            </a:r>
          </a:p>
        </p:txBody>
      </p:sp>
      <p:sp>
        <p:nvSpPr>
          <p:cNvPr id="42" name="WordArt 19"/>
          <p:cNvSpPr>
            <a:spLocks noChangeAspect="1" noChangeArrowheads="1" noChangeShapeType="1" noTextEdit="1"/>
          </p:cNvSpPr>
          <p:nvPr/>
        </p:nvSpPr>
        <p:spPr bwMode="auto">
          <a:xfrm rot="301445">
            <a:off x="2781372" y="1742955"/>
            <a:ext cx="1704424" cy="560873"/>
          </a:xfrm>
          <a:prstGeom prst="rect">
            <a:avLst/>
          </a:prstGeom>
          <a:ln w="3175" cmpd="sng">
            <a:noFill/>
          </a:ln>
          <a:scene3d>
            <a:camera prst="perspectiveFront"/>
            <a:lightRig rig="threePt" dir="t"/>
          </a:scene3d>
        </p:spPr>
        <p:txBody>
          <a:bodyPr spcFirstLastPara="1" wrap="none" fromWordArt="1">
            <a:prstTxWarp prst="textArchUp">
              <a:avLst>
                <a:gd name="adj" fmla="val 12629040"/>
              </a:avLst>
            </a:prstTxWarp>
          </a:bodyPr>
          <a:lstStyle/>
          <a:p>
            <a:pPr algn="ctr"/>
            <a:r>
              <a:rPr lang="en-US" sz="3000" b="1" kern="10" spc="150" dirty="0">
                <a:ln w="15240">
                  <a:noFill/>
                  <a:prstDash val="solid"/>
                </a:ln>
                <a:solidFill>
                  <a:srgbClr val="5968B0"/>
                </a:solidFill>
                <a:latin typeface="Arial"/>
                <a:cs typeface="Arial"/>
              </a:rPr>
              <a:t>gives us…</a:t>
            </a: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4433501" y="2765448"/>
            <a:ext cx="1867629" cy="41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70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Impossibility of sin!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AD0A0B42-99D1-4E6F-83B7-C03674CFC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4412" y="1012279"/>
            <a:ext cx="1096454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05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7094D-7F9D-5013-8D17-AE2AECDD6A08}"/>
              </a:ext>
            </a:extLst>
          </p:cNvPr>
          <p:cNvSpPr txBox="1"/>
          <p:nvPr/>
        </p:nvSpPr>
        <p:spPr>
          <a:xfrm>
            <a:off x="4255473" y="3685635"/>
            <a:ext cx="278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sin!</a:t>
            </a:r>
            <a:endParaRPr lang="en-US" sz="2400" dirty="0">
              <a:ln w="127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687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FD3AC2-02D6-AF20-DBA5-9E24834D1689}"/>
              </a:ext>
            </a:extLst>
          </p:cNvPr>
          <p:cNvSpPr/>
          <p:nvPr/>
        </p:nvSpPr>
        <p:spPr>
          <a:xfrm>
            <a:off x="5199448" y="1920462"/>
            <a:ext cx="630774" cy="41138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>
              <a:ln w="19050">
                <a:solidFill>
                  <a:schemeClr val="bg1"/>
                </a:solidFill>
              </a:ln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0E8E76EF-5A23-3366-7CCD-CBE62A5B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" y="394752"/>
            <a:ext cx="6856236" cy="53026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626099">
              <a:lnSpc>
                <a:spcPts val="2850"/>
              </a:lnSpc>
            </a:pPr>
            <a:r>
              <a:rPr lang="en-US" sz="2700" dirty="0">
                <a:solidFill>
                  <a:srgbClr val="FFFFFF"/>
                </a:solidFill>
              </a:rPr>
              <a:t>within you ... that the </a:t>
            </a:r>
            <a:r>
              <a:rPr lang="en-US" sz="27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2700" dirty="0">
                <a:solidFill>
                  <a:srgbClr val="FFFFFF"/>
                </a:solidFill>
              </a:rPr>
              <a:t> may be saved.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CA4AA0-7D85-56BD-FB1A-7C367294C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3280461"/>
            <a:ext cx="6856236" cy="83380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626099">
              <a:lnSpc>
                <a:spcPts val="2850"/>
              </a:lnSpc>
            </a:pP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700" dirty="0">
                <a:solidFill>
                  <a:schemeClr val="tx1"/>
                </a:solidFill>
              </a:rPr>
              <a:t>It is the </a:t>
            </a:r>
            <a:r>
              <a:rPr lang="en-US" sz="27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2700" dirty="0">
                <a:solidFill>
                  <a:schemeClr val="tx1"/>
                </a:solidFill>
              </a:rPr>
              <a:t> that</a:t>
            </a:r>
            <a:r>
              <a:rPr lang="en-US" sz="2700" dirty="0">
                <a:solidFill>
                  <a:srgbClr val="191919"/>
                </a:solidFill>
              </a:rPr>
              <a:t>...</a:t>
            </a:r>
            <a:r>
              <a:rPr lang="en-US" sz="2700" dirty="0">
                <a:ln w="1905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cannot sin</a:t>
            </a:r>
            <a:r>
              <a:rPr lang="en-US" sz="2700" dirty="0">
                <a:ln w="19050">
                  <a:solidFill>
                    <a:schemeClr val="tx1"/>
                  </a:solidFill>
                </a:ln>
                <a:solidFill>
                  <a:srgbClr val="FFFFFF"/>
                </a:solidFill>
              </a:rPr>
              <a:t> </a:t>
            </a:r>
          </a:p>
          <a:p>
            <a:pPr defTabSz="626099">
              <a:lnSpc>
                <a:spcPts val="2850"/>
              </a:lnSpc>
            </a:pPr>
            <a:r>
              <a:rPr lang="en-US" sz="2700" dirty="0">
                <a:solidFill>
                  <a:schemeClr val="tx1"/>
                </a:solidFill>
              </a:rPr>
              <a:t>  but</a:t>
            </a:r>
            <a:r>
              <a:rPr lang="en-US" sz="18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2700" dirty="0">
                <a:solidFill>
                  <a:schemeClr val="tx1"/>
                </a:solidFill>
              </a:rPr>
              <a:t>the </a:t>
            </a:r>
            <a:r>
              <a:rPr lang="en-US" sz="27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2700" dirty="0">
                <a:solidFill>
                  <a:srgbClr val="FFFFFF"/>
                </a:solidFill>
              </a:rPr>
              <a:t> profiteth </a:t>
            </a:r>
            <a:r>
              <a:rPr lang="en-US" sz="2700" b="1" dirty="0">
                <a:solidFill>
                  <a:srgbClr val="FFFFFF"/>
                </a:solidFill>
              </a:rPr>
              <a:t>nothing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C253A47-F523-9632-67A1-48CE08510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425" y="1725990"/>
            <a:ext cx="2714645" cy="69447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7425" tIns="0" rIns="27425" bIns="54849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50" spc="-30" dirty="0">
                <a:solidFill>
                  <a:srgbClr val="000000"/>
                </a:solidFill>
              </a:rPr>
              <a:t>is not given to the </a:t>
            </a:r>
            <a:r>
              <a:rPr lang="en-US" sz="360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2550" spc="-30" dirty="0">
                <a:solidFill>
                  <a:srgbClr val="000000"/>
                </a:solidFill>
              </a:rPr>
              <a:t>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987DAF-C327-60CD-662D-B53A2F9535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6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3" b="99625" l="38972" r="60921"/>
                    </a14:imgEffect>
                  </a14:imgLayer>
                </a14:imgProps>
              </a:ext>
            </a:extLst>
          </a:blip>
          <a:srcRect l="39533" t="2471" r="39122"/>
          <a:stretch/>
        </p:blipFill>
        <p:spPr>
          <a:xfrm>
            <a:off x="3210559" y="1312970"/>
            <a:ext cx="607278" cy="15864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57FCD2-7548-EA77-90EF-1F35122E9C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7D8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60" b="100000" l="39615" r="60707"/>
                    </a14:imgEffect>
                  </a14:imgLayer>
                </a14:imgProps>
              </a:ext>
            </a:extLst>
          </a:blip>
          <a:srcRect l="38008" r="39122"/>
          <a:stretch/>
        </p:blipFill>
        <p:spPr>
          <a:xfrm>
            <a:off x="3415969" y="1595289"/>
            <a:ext cx="187978" cy="469947"/>
          </a:xfrm>
          <a:prstGeom prst="rect">
            <a:avLst/>
          </a:prstGeom>
          <a:effectLst>
            <a:glow rad="101600">
              <a:srgbClr val="5968B0">
                <a:alpha val="60000"/>
              </a:srgbClr>
            </a:glow>
          </a:effec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380A7717-404F-A242-471E-D7B21C3E9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899" y="1725990"/>
            <a:ext cx="2570952" cy="69447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7425" tIns="0" rIns="27425" bIns="54849" anchor="ctr"/>
          <a:lstStyle/>
          <a:p>
            <a:pPr lvl="0" algn="ctr">
              <a:defRPr/>
            </a:pPr>
            <a:r>
              <a:rPr lang="en-US" sz="2550" spc="-30" dirty="0">
                <a:solidFill>
                  <a:srgbClr val="000000"/>
                </a:solidFill>
              </a:rPr>
              <a:t>…but </a:t>
            </a:r>
            <a:r>
              <a:rPr lang="en-US" sz="2550" b="1" spc="-3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only</a:t>
            </a:r>
            <a:r>
              <a:rPr lang="en-US" sz="2550" spc="-30" dirty="0">
                <a:solidFill>
                  <a:srgbClr val="000000"/>
                </a:solidFill>
              </a:rPr>
              <a:t> to the </a:t>
            </a:r>
          </a:p>
          <a:p>
            <a:pPr lvl="0" algn="ctr">
              <a:defRPr/>
            </a:pPr>
            <a:r>
              <a:rPr lang="en-US" sz="3600" b="1" spc="-30" dirty="0">
                <a:ln w="9525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2550" spc="-3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5BDABA2-0436-56DA-35A0-70A7F1BB4BD3}"/>
              </a:ext>
            </a:extLst>
          </p:cNvPr>
          <p:cNvSpPr/>
          <p:nvPr/>
        </p:nvSpPr>
        <p:spPr>
          <a:xfrm rot="20767471">
            <a:off x="1984368" y="1999081"/>
            <a:ext cx="1337813" cy="102781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77CF593-D0B7-50CD-D237-0CC1BBBE24CC}"/>
              </a:ext>
            </a:extLst>
          </p:cNvPr>
          <p:cNvSpPr/>
          <p:nvPr/>
        </p:nvSpPr>
        <p:spPr>
          <a:xfrm rot="11964810">
            <a:off x="3549718" y="1953398"/>
            <a:ext cx="1362820" cy="102781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8A0DECE-F5C3-5926-DA2E-1D56DFAD5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1394" y="379841"/>
            <a:ext cx="668453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1050" dirty="0">
                <a:solidFill>
                  <a:srgbClr val="5968B0"/>
                </a:solidFill>
              </a:rPr>
              <a:t>Luke 17:21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9DF9EF3-4051-C9BF-6C0F-05E19A952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2634" y="3447692"/>
            <a:ext cx="674865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050" dirty="0">
                <a:solidFill>
                  <a:srgbClr val="5968B0"/>
                </a:solidFill>
              </a:rPr>
              <a:t> John 6:63</a:t>
            </a:r>
          </a:p>
          <a:p>
            <a:r>
              <a:rPr lang="en-US" sz="1050" dirty="0">
                <a:solidFill>
                  <a:srgbClr val="5968B0"/>
                </a:solidFill>
              </a:rPr>
              <a:t>1 John 3:9</a:t>
            </a:r>
          </a:p>
          <a:p>
            <a:r>
              <a:rPr lang="en-US" sz="1050" dirty="0">
                <a:solidFill>
                  <a:srgbClr val="5968B0"/>
                </a:solidFill>
              </a:rPr>
              <a:t>Mark 14:38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D8B2926-0CBF-4ACC-AF82-343D2D116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3808"/>
            <a:ext cx="6856235" cy="38910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3713" anchor="ctr" anchorCtr="0">
            <a:noAutofit/>
          </a:bodyPr>
          <a:lstStyle/>
          <a:p>
            <a:pPr>
              <a:lnSpc>
                <a:spcPts val="2550"/>
              </a:lnSpc>
              <a:spcAft>
                <a:spcPts val="300"/>
              </a:spcAft>
              <a:defRPr/>
            </a:pPr>
            <a:endParaRPr lang="en-US" sz="2400" spc="-30" dirty="0">
              <a:solidFill>
                <a:srgbClr val="00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C5005F56-3913-4DFA-AA1B-CD03B7BC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" y="2880228"/>
            <a:ext cx="6856235" cy="38910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3713" anchor="ctr" anchorCtr="0">
            <a:noAutofit/>
          </a:bodyPr>
          <a:lstStyle/>
          <a:p>
            <a:pPr>
              <a:lnSpc>
                <a:spcPts val="2550"/>
              </a:lnSpc>
              <a:spcAft>
                <a:spcPts val="300"/>
              </a:spcAft>
              <a:defRPr/>
            </a:pPr>
            <a:endParaRPr lang="en-US" sz="2400" spc="-30" dirty="0">
              <a:solidFill>
                <a:srgbClr val="000000"/>
              </a:solidFill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8D02FC75-27B0-EF30-59E7-FD78F2E8A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930317"/>
            <a:ext cx="6856235" cy="38910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3713" anchor="ctr" anchorCtr="0">
            <a:noAutofit/>
          </a:bodyPr>
          <a:lstStyle/>
          <a:p>
            <a:pPr>
              <a:lnSpc>
                <a:spcPts val="2550"/>
              </a:lnSpc>
              <a:spcAft>
                <a:spcPts val="300"/>
              </a:spcAft>
              <a:defRPr/>
            </a:pPr>
            <a:r>
              <a:rPr lang="en-US" sz="2400" spc="-30" dirty="0">
                <a:solidFill>
                  <a:srgbClr val="000000"/>
                </a:solidFill>
              </a:rPr>
              <a:t> Until the resurrection, the </a:t>
            </a:r>
            <a:r>
              <a:rPr lang="en-US" sz="24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2400" spc="-30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400" spc="-30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B6F9967B-C020-54D3-E55D-898F3D27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196" y="759768"/>
            <a:ext cx="1021113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1050" dirty="0">
                <a:solidFill>
                  <a:srgbClr val="5968B0"/>
                </a:solidFill>
              </a:rPr>
              <a:t>1 Corinthians 5:5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CB04AC1-3998-F17D-2AC9-2E35D93A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8" y="36069"/>
            <a:ext cx="6856235" cy="38910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3713" anchor="ctr" anchorCtr="0">
            <a:noAutofit/>
          </a:bodyPr>
          <a:lstStyle/>
          <a:p>
            <a:pPr>
              <a:lnSpc>
                <a:spcPts val="2550"/>
              </a:lnSpc>
              <a:spcAft>
                <a:spcPts val="300"/>
              </a:spcAft>
              <a:defRPr/>
            </a:pPr>
            <a:r>
              <a:rPr lang="en-US" sz="2400" spc="-30" dirty="0">
                <a:solidFill>
                  <a:srgbClr val="000000"/>
                </a:solidFill>
              </a:rPr>
              <a:t> When </a:t>
            </a:r>
            <a:r>
              <a:rPr lang="en-US" sz="24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the righteousness of God</a:t>
            </a:r>
            <a:r>
              <a:rPr lang="en-US" sz="2400" spc="-30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400" spc="-30" dirty="0">
                <a:solidFill>
                  <a:srgbClr val="000000"/>
                </a:solidFill>
              </a:rPr>
              <a:t>is given, it is placed: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3493D50-0A46-C2E1-841D-5EEA225F9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" y="2904820"/>
            <a:ext cx="6856235" cy="38910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3713" anchor="ctr" anchorCtr="0">
            <a:noAutofit/>
          </a:bodyPr>
          <a:lstStyle/>
          <a:p>
            <a:pPr>
              <a:lnSpc>
                <a:spcPts val="2550"/>
              </a:lnSpc>
              <a:spcAft>
                <a:spcPts val="300"/>
              </a:spcAft>
              <a:defRPr/>
            </a:pPr>
            <a:r>
              <a:rPr lang="en-US" sz="2400" spc="-30" dirty="0">
                <a:solidFill>
                  <a:srgbClr val="000000"/>
                </a:solidFill>
              </a:rPr>
              <a:t> When a person is given the</a:t>
            </a:r>
            <a:r>
              <a:rPr lang="en-US" sz="24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4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12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400" spc="-3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0C675-4FD8-D356-F320-0521FBCCAD7F}"/>
              </a:ext>
            </a:extLst>
          </p:cNvPr>
          <p:cNvSpPr/>
          <p:nvPr/>
        </p:nvSpPr>
        <p:spPr>
          <a:xfrm>
            <a:off x="3721181" y="4022855"/>
            <a:ext cx="1261548" cy="137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/>
          </a:p>
        </p:txBody>
      </p:sp>
    </p:spTree>
    <p:extLst>
      <p:ext uri="{BB962C8B-B14F-4D97-AF65-F5344CB8AC3E}">
        <p14:creationId xmlns:p14="http://schemas.microsoft.com/office/powerpoint/2010/main" val="201211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7121CF-7742-6DA1-ACA8-9B79600212F1}"/>
              </a:ext>
            </a:extLst>
          </p:cNvPr>
          <p:cNvSpPr txBox="1">
            <a:spLocks noChangeAspect="1"/>
          </p:cNvSpPr>
          <p:nvPr/>
        </p:nvSpPr>
        <p:spPr>
          <a:xfrm>
            <a:off x="30654" y="2638170"/>
            <a:ext cx="2599294" cy="360131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270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righteousness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2347" y="1375395"/>
            <a:ext cx="1110711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95712" y="1987208"/>
            <a:ext cx="3345843" cy="27425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830" y="1131292"/>
            <a:ext cx="6784753" cy="925061"/>
          </a:xfrm>
          <a:prstGeom prst="rect">
            <a:avLst/>
          </a:prstGeom>
          <a:noFill/>
        </p:spPr>
        <p:txBody>
          <a:bodyPr wrap="square" lIns="13713" tIns="0" rIns="13713" bIns="0" rtlCol="0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400" spc="-60" dirty="0">
                <a:solidFill>
                  <a:srgbClr val="000000"/>
                </a:solidFill>
              </a:rPr>
              <a:t>To </a:t>
            </a:r>
            <a:r>
              <a:rPr lang="en-US" sz="2400" b="1" kern="10" spc="-6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2400" b="1" spc="-6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spc="-60" dirty="0">
                <a:solidFill>
                  <a:srgbClr val="000000"/>
                </a:solidFill>
              </a:rPr>
              <a:t>does </a:t>
            </a:r>
            <a:r>
              <a:rPr lang="en-US" sz="2400" b="1" spc="-60" dirty="0">
                <a:solidFill>
                  <a:srgbClr val="000000"/>
                </a:solidFill>
              </a:rPr>
              <a:t>not</a:t>
            </a:r>
            <a:r>
              <a:rPr lang="en-US" sz="2400" spc="-60" dirty="0">
                <a:solidFill>
                  <a:srgbClr val="000000"/>
                </a:solidFill>
              </a:rPr>
              <a:t> mean to change your </a:t>
            </a:r>
            <a:r>
              <a:rPr lang="en-US" sz="24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r>
              <a:rPr lang="en-US" sz="2400" spc="-60" dirty="0">
                <a:solidFill>
                  <a:srgbClr val="000000"/>
                </a:solidFill>
              </a:rPr>
              <a:t>: </a:t>
            </a:r>
          </a:p>
          <a:p>
            <a:pPr defTabSz="1371226">
              <a:lnSpc>
                <a:spcPts val="2400"/>
              </a:lnSpc>
              <a:defRPr/>
            </a:pPr>
            <a:r>
              <a:rPr lang="en-US" sz="2400" spc="-60" dirty="0">
                <a:solidFill>
                  <a:srgbClr val="000000"/>
                </a:solidFill>
              </a:rPr>
              <a:t>by starting to go to church and trying to live a </a:t>
            </a:r>
          </a:p>
          <a:p>
            <a:pPr>
              <a:lnSpc>
                <a:spcPts val="2400"/>
              </a:lnSpc>
              <a:defRPr/>
            </a:pPr>
            <a:r>
              <a:rPr lang="en-US" sz="2400" spc="-60" dirty="0">
                <a:solidFill>
                  <a:srgbClr val="000000"/>
                </a:solidFill>
              </a:rPr>
              <a:t>cleaner life. It means to </a:t>
            </a:r>
            <a:r>
              <a:rPr lang="en-US" sz="2400" b="1" kern="10" spc="-6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change your thinking</a:t>
            </a:r>
            <a:r>
              <a:rPr lang="en-US" sz="2400" spc="-6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83" y="530"/>
            <a:ext cx="6856236" cy="111429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3713" rIns="13713"/>
          <a:lstStyle/>
          <a:p>
            <a:pPr defTabSz="626099">
              <a:defRPr/>
            </a:pP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639111" y="1018066"/>
            <a:ext cx="1604359" cy="41138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95" name="TextBox 7"/>
          <p:cNvSpPr txBox="1">
            <a:spLocks noChangeArrowheads="1"/>
          </p:cNvSpPr>
          <p:nvPr/>
        </p:nvSpPr>
        <p:spPr bwMode="auto">
          <a:xfrm>
            <a:off x="883" y="56969"/>
            <a:ext cx="6856236" cy="107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667"/>
              </a:lnSpc>
              <a:defRPr/>
            </a:pPr>
            <a:r>
              <a:rPr lang="en-US" sz="150" dirty="0">
                <a:solidFill>
                  <a:srgbClr val="FFFF00"/>
                </a:solidFill>
              </a:rPr>
              <a:t>…        </a:t>
            </a:r>
            <a:r>
              <a:rPr lang="en-US" sz="450" dirty="0">
                <a:solidFill>
                  <a:srgbClr val="191919"/>
                </a:solidFill>
              </a:rPr>
              <a:t> </a:t>
            </a:r>
            <a:r>
              <a:rPr lang="en-US" sz="2850" spc="-60" dirty="0">
                <a:solidFill>
                  <a:srgbClr val="FFFFFF"/>
                </a:solidFill>
              </a:rPr>
              <a:t>of this ignorance</a:t>
            </a:r>
            <a:r>
              <a:rPr lang="en-US" sz="1350" spc="-60" dirty="0">
                <a:solidFill>
                  <a:srgbClr val="FFFFFF"/>
                </a:solidFill>
              </a:rPr>
              <a:t>  </a:t>
            </a:r>
            <a:r>
              <a:rPr lang="en-US" sz="2175" i="1" dirty="0">
                <a:solidFill>
                  <a:srgbClr val="5968B0"/>
                </a:solidFill>
              </a:rPr>
              <a:t>[ignorance of </a:t>
            </a:r>
            <a:r>
              <a:rPr lang="en-US" sz="2175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2175" i="1" dirty="0">
                <a:solidFill>
                  <a:srgbClr val="5968B0"/>
                </a:solidFill>
              </a:rPr>
              <a:t>]</a:t>
            </a:r>
          </a:p>
          <a:p>
            <a:pPr defTabSz="1371226">
              <a:lnSpc>
                <a:spcPts val="2667"/>
              </a:lnSpc>
              <a:defRPr/>
            </a:pPr>
            <a:r>
              <a:rPr lang="en-US" sz="2025" i="1" dirty="0">
                <a:solidFill>
                  <a:srgbClr val="5968B0"/>
                </a:solidFill>
              </a:rPr>
              <a:t>       </a:t>
            </a:r>
            <a:r>
              <a:rPr lang="en-US" sz="2850" dirty="0">
                <a:solidFill>
                  <a:srgbClr val="FFFFFF"/>
                </a:solidFill>
              </a:rPr>
              <a:t>God</a:t>
            </a:r>
            <a:r>
              <a:rPr lang="en-US" sz="2850" dirty="0">
                <a:solidFill>
                  <a:srgbClr val="FF0000"/>
                </a:solidFill>
              </a:rPr>
              <a:t> </a:t>
            </a:r>
            <a:r>
              <a:rPr lang="en-US" sz="1050" dirty="0">
                <a:solidFill>
                  <a:srgbClr val="191919"/>
                </a:solidFill>
              </a:rPr>
              <a:t>…</a:t>
            </a:r>
            <a:r>
              <a:rPr lang="en-US" sz="2850" dirty="0">
                <a:solidFill>
                  <a:srgbClr val="FFFFFF"/>
                </a:solidFill>
              </a:rPr>
              <a:t>now commandeth all men ...</a:t>
            </a:r>
            <a:r>
              <a:rPr lang="en-US" sz="2400" dirty="0">
                <a:solidFill>
                  <a:srgbClr val="191919"/>
                </a:solidFill>
              </a:rPr>
              <a:t> </a:t>
            </a:r>
          </a:p>
          <a:p>
            <a:pPr defTabSz="1371226">
              <a:lnSpc>
                <a:spcPts val="2667"/>
              </a:lnSpc>
              <a:defRPr/>
            </a:pPr>
            <a:r>
              <a:rPr lang="en-US" sz="2400" dirty="0">
                <a:solidFill>
                  <a:srgbClr val="191919"/>
                </a:solidFill>
              </a:rPr>
              <a:t>	          </a:t>
            </a:r>
            <a:r>
              <a:rPr lang="en-US" sz="2850" dirty="0">
                <a:solidFill>
                  <a:srgbClr val="FFFFFF"/>
                </a:solidFill>
              </a:rPr>
              <a:t>to</a:t>
            </a:r>
            <a:r>
              <a:rPr lang="en-US" sz="2850" b="1" i="1" dirty="0">
                <a:solidFill>
                  <a:srgbClr val="FFFFFF"/>
                </a:solidFill>
              </a:rPr>
              <a:t> </a:t>
            </a:r>
            <a:r>
              <a:rPr lang="en-US" sz="3600" b="1" dirty="0">
                <a:ln w="12700">
                  <a:solidFill>
                    <a:srgbClr val="40404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3000" dirty="0">
                <a:solidFill>
                  <a:srgbClr val="FFFF66"/>
                </a:solidFill>
              </a:rPr>
              <a:t> </a:t>
            </a:r>
            <a:r>
              <a:rPr lang="en-US" sz="2850" dirty="0">
                <a:solidFill>
                  <a:srgbClr val="FFFF66"/>
                </a:solidFill>
              </a:rPr>
              <a:t>       </a:t>
            </a:r>
            <a:r>
              <a:rPr lang="en-US" sz="285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6009665" y="884152"/>
            <a:ext cx="72616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defTabSz="1371226">
              <a:defRPr/>
            </a:pPr>
            <a:r>
              <a:rPr lang="en-US" sz="1200" dirty="0">
                <a:solidFill>
                  <a:srgbClr val="5968B0"/>
                </a:solidFill>
              </a:rPr>
              <a:t>Acts 17:30</a:t>
            </a:r>
          </a:p>
        </p:txBody>
      </p:sp>
      <p:sp>
        <p:nvSpPr>
          <p:cNvPr id="20" name="TextBox 19"/>
          <p:cNvSpPr txBox="1">
            <a:spLocks noChangeAspect="1"/>
          </p:cNvSpPr>
          <p:nvPr/>
        </p:nvSpPr>
        <p:spPr>
          <a:xfrm>
            <a:off x="627692" y="3610150"/>
            <a:ext cx="1430062" cy="43879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1575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can sin</a:t>
            </a:r>
          </a:p>
        </p:txBody>
      </p:sp>
      <p:sp>
        <p:nvSpPr>
          <p:cNvPr id="21" name="TextBox 20"/>
          <p:cNvSpPr txBox="1">
            <a:spLocks noChangeAspect="1"/>
          </p:cNvSpPr>
          <p:nvPr/>
        </p:nvSpPr>
        <p:spPr>
          <a:xfrm>
            <a:off x="4428489" y="3610150"/>
            <a:ext cx="2120054" cy="43879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27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cannot sin</a:t>
            </a: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6032166" y="1593953"/>
            <a:ext cx="743793" cy="11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371226">
              <a:defRPr/>
            </a:pPr>
            <a:r>
              <a:rPr lang="en-US" sz="750" dirty="0">
                <a:solidFill>
                  <a:schemeClr val="bg1"/>
                </a:solidFill>
              </a:rPr>
              <a:t>Jeremiah 18:7-10</a:t>
            </a: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6144362" y="1482410"/>
            <a:ext cx="634789" cy="11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371226">
              <a:defRPr/>
            </a:pPr>
            <a:r>
              <a:rPr lang="en-US" sz="750" dirty="0">
                <a:solidFill>
                  <a:schemeClr val="bg1"/>
                </a:solidFill>
              </a:rPr>
              <a:t>2 Timothy 2:25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E06D0B-860B-4F99-A65C-EF7E42E124C5}"/>
              </a:ext>
            </a:extLst>
          </p:cNvPr>
          <p:cNvSpPr txBox="1"/>
          <p:nvPr/>
        </p:nvSpPr>
        <p:spPr>
          <a:xfrm>
            <a:off x="74382" y="2945726"/>
            <a:ext cx="2482188" cy="380873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lvl="0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where your</a:t>
            </a:r>
            <a:r>
              <a:rPr lang="en-US" sz="1800" spc="-60" dirty="0">
                <a:solidFill>
                  <a:srgbClr val="000000"/>
                </a:solidFill>
              </a:rPr>
              <a:t> </a:t>
            </a:r>
            <a:r>
              <a:rPr lang="en-US" sz="2475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endParaRPr lang="en-US" sz="2475" b="1" spc="-60" dirty="0">
              <a:ln w="12700" cap="rnd">
                <a:solidFill>
                  <a:srgbClr val="C3260C"/>
                </a:solidFill>
                <a:prstDash val="solid"/>
                <a:round/>
                <a:headEnd/>
                <a:tailEnd/>
              </a:ln>
              <a:solidFill>
                <a:srgbClr val="000000"/>
              </a:solidFill>
              <a:effectLst>
                <a:glow rad="25400">
                  <a:srgbClr val="C3260C">
                    <a:alpha val="50000"/>
                  </a:srgbClr>
                </a:glo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678D4D-6EAB-4B2C-8663-9C40D0859374}"/>
              </a:ext>
            </a:extLst>
          </p:cNvPr>
          <p:cNvSpPr txBox="1"/>
          <p:nvPr/>
        </p:nvSpPr>
        <p:spPr>
          <a:xfrm>
            <a:off x="1012678" y="3265874"/>
            <a:ext cx="1162019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- and you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75012D-336B-4927-99C6-29CA4C19F559}"/>
              </a:ext>
            </a:extLst>
          </p:cNvPr>
          <p:cNvSpPr txBox="1"/>
          <p:nvPr/>
        </p:nvSpPr>
        <p:spPr>
          <a:xfrm>
            <a:off x="4536500" y="3287193"/>
            <a:ext cx="954590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matters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279300-C73B-4CAE-B064-7C3268C31CB7}"/>
              </a:ext>
            </a:extLst>
          </p:cNvPr>
          <p:cNvSpPr txBox="1"/>
          <p:nvPr/>
        </p:nvSpPr>
        <p:spPr>
          <a:xfrm>
            <a:off x="5447797" y="3283412"/>
            <a:ext cx="1110402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- and HE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3EA744-8DFE-47AA-ADB4-D5DAC2F970EE}"/>
              </a:ext>
            </a:extLst>
          </p:cNvPr>
          <p:cNvSpPr txBox="1"/>
          <p:nvPr/>
        </p:nvSpPr>
        <p:spPr>
          <a:xfrm>
            <a:off x="225838" y="3269251"/>
            <a:ext cx="827632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matter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8176F1-8DF6-47AA-A59B-A293D59E4E8E}"/>
              </a:ext>
            </a:extLst>
          </p:cNvPr>
          <p:cNvSpPr txBox="1"/>
          <p:nvPr/>
        </p:nvSpPr>
        <p:spPr>
          <a:xfrm>
            <a:off x="4318202" y="2996518"/>
            <a:ext cx="1332258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where only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6073DF-F28D-4F78-9619-8DAD1A807750}"/>
              </a:ext>
            </a:extLst>
          </p:cNvPr>
          <p:cNvSpPr txBox="1"/>
          <p:nvPr/>
        </p:nvSpPr>
        <p:spPr>
          <a:xfrm>
            <a:off x="-8641" y="2322796"/>
            <a:ext cx="2445704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From trusting at all 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BFFCF0-7627-45C7-BFEB-B04492BE1EA3}"/>
              </a:ext>
            </a:extLst>
          </p:cNvPr>
          <p:cNvSpPr txBox="1"/>
          <p:nvPr/>
        </p:nvSpPr>
        <p:spPr>
          <a:xfrm>
            <a:off x="4004593" y="2330693"/>
            <a:ext cx="2057071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spc="-60" dirty="0">
                <a:solidFill>
                  <a:srgbClr val="000000"/>
                </a:solidFill>
              </a:rPr>
              <a:t>To trusting only in</a:t>
            </a:r>
          </a:p>
        </p:txBody>
      </p:sp>
      <p:pic>
        <p:nvPicPr>
          <p:cNvPr id="46" name="Picture 8" descr="brainsm228">
            <a:extLst>
              <a:ext uri="{FF2B5EF4-FFF2-40B4-BE49-F238E27FC236}">
                <a16:creationId xmlns:a16="http://schemas.microsoft.com/office/drawing/2014/main" id="{99A3CD8F-440A-4380-B673-9CAC742F3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85388" y="2677939"/>
            <a:ext cx="1270626" cy="129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8" descr="brainsm228">
            <a:extLst>
              <a:ext uri="{FF2B5EF4-FFF2-40B4-BE49-F238E27FC236}">
                <a16:creationId xmlns:a16="http://schemas.microsoft.com/office/drawing/2014/main" id="{1098E137-831F-45DA-BF3E-109807749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2793688" y="2672919"/>
            <a:ext cx="1270626" cy="129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8AB038F8-6CA6-4801-A57C-73E1D74249FD}"/>
              </a:ext>
            </a:extLst>
          </p:cNvPr>
          <p:cNvSpPr/>
          <p:nvPr/>
        </p:nvSpPr>
        <p:spPr>
          <a:xfrm rot="10800000">
            <a:off x="2998448" y="2847811"/>
            <a:ext cx="534207" cy="545227"/>
          </a:xfrm>
          <a:prstGeom prst="curvedLeftArrow">
            <a:avLst>
              <a:gd name="adj1" fmla="val 20442"/>
              <a:gd name="adj2" fmla="val 42653"/>
              <a:gd name="adj3" fmla="val 29486"/>
            </a:avLst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22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700" kern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C1A268-D35B-463E-BED6-E258BE84F79C}"/>
              </a:ext>
            </a:extLst>
          </p:cNvPr>
          <p:cNvGrpSpPr/>
          <p:nvPr/>
        </p:nvGrpSpPr>
        <p:grpSpPr>
          <a:xfrm>
            <a:off x="883" y="2071250"/>
            <a:ext cx="6856236" cy="290316"/>
            <a:chOff x="0" y="1380835"/>
            <a:chExt cx="4572000" cy="193594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0" y="1380835"/>
              <a:ext cx="4572000" cy="193594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41138" anchor="ctr"/>
            <a:lstStyle/>
            <a:p>
              <a:pPr algn="ctr" defTabSz="1371226">
                <a:defRPr/>
              </a:pPr>
              <a:r>
                <a:rPr lang="en-US" sz="2100" dirty="0">
                  <a:solidFill>
                    <a:srgbClr val="000000"/>
                  </a:solidFill>
                </a:rPr>
                <a:t>You need to </a:t>
              </a:r>
              <a:r>
                <a:rPr lang="en-US" sz="2100" b="1" kern="10" spc="-6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Repent</a:t>
              </a:r>
              <a:r>
                <a:rPr lang="en-US" sz="900" b="1" kern="10" spc="-6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100" dirty="0">
                  <a:solidFill>
                    <a:srgbClr val="000000"/>
                  </a:solidFill>
                </a:rPr>
                <a:t>: to </a:t>
              </a:r>
              <a:r>
                <a:rPr lang="en-US" sz="2100" b="1" kern="10" spc="-6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change your mind</a:t>
              </a:r>
              <a:endParaRPr lang="en-US" sz="2100" dirty="0">
                <a:solidFill>
                  <a:srgbClr val="000000"/>
                </a:solidFill>
              </a:endParaRPr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F2F7E66-1D7C-4A69-9F18-B06453058061}"/>
                </a:ext>
              </a:extLst>
            </p:cNvPr>
            <p:cNvSpPr/>
            <p:nvPr/>
          </p:nvSpPr>
          <p:spPr>
            <a:xfrm>
              <a:off x="4150360" y="1412564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998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01E2DB2E-72AF-4290-A696-E59AE4B1F1FC}"/>
                </a:ext>
              </a:extLst>
            </p:cNvPr>
            <p:cNvSpPr/>
            <p:nvPr/>
          </p:nvSpPr>
          <p:spPr>
            <a:xfrm>
              <a:off x="78606" y="1404535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998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D4938C0-9C9C-4F33-D8A5-57222B098EEA}"/>
              </a:ext>
            </a:extLst>
          </p:cNvPr>
          <p:cNvSpPr txBox="1">
            <a:spLocks noChangeAspect="1"/>
          </p:cNvSpPr>
          <p:nvPr/>
        </p:nvSpPr>
        <p:spPr>
          <a:xfrm>
            <a:off x="4043284" y="2631367"/>
            <a:ext cx="2782693" cy="360131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27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82DF50-A607-FD5E-4720-45816F025578}"/>
              </a:ext>
            </a:extLst>
          </p:cNvPr>
          <p:cNvSpPr txBox="1">
            <a:spLocks noChangeAspect="1"/>
          </p:cNvSpPr>
          <p:nvPr/>
        </p:nvSpPr>
        <p:spPr>
          <a:xfrm>
            <a:off x="5657517" y="3017733"/>
            <a:ext cx="1035983" cy="248140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27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38983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D57013-133C-6043-76E9-81811767764C}"/>
              </a:ext>
            </a:extLst>
          </p:cNvPr>
          <p:cNvSpPr txBox="1">
            <a:spLocks noChangeAspect="1"/>
          </p:cNvSpPr>
          <p:nvPr/>
        </p:nvSpPr>
        <p:spPr>
          <a:xfrm>
            <a:off x="4174452" y="1615027"/>
            <a:ext cx="1371247" cy="35184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15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96FA0-2036-208E-A3D3-8EE47F101556}"/>
              </a:ext>
            </a:extLst>
          </p:cNvPr>
          <p:cNvSpPr txBox="1">
            <a:spLocks noChangeAspect="1"/>
          </p:cNvSpPr>
          <p:nvPr/>
        </p:nvSpPr>
        <p:spPr>
          <a:xfrm>
            <a:off x="326372" y="2396147"/>
            <a:ext cx="1234123" cy="28094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15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07DBB-473E-6DCA-7A02-296C7602A862}"/>
              </a:ext>
            </a:extLst>
          </p:cNvPr>
          <p:cNvSpPr txBox="1">
            <a:spLocks noChangeAspect="1"/>
          </p:cNvSpPr>
          <p:nvPr/>
        </p:nvSpPr>
        <p:spPr>
          <a:xfrm>
            <a:off x="321554" y="1607143"/>
            <a:ext cx="1371247" cy="36928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1575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A787F6-3E94-4F03-860F-FAF46792FF08}"/>
              </a:ext>
            </a:extLst>
          </p:cNvPr>
          <p:cNvSpPr/>
          <p:nvPr/>
        </p:nvSpPr>
        <p:spPr>
          <a:xfrm>
            <a:off x="878" y="3157545"/>
            <a:ext cx="6856085" cy="95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348883-EBF1-49ED-8269-81A3FFD43DE0}"/>
              </a:ext>
            </a:extLst>
          </p:cNvPr>
          <p:cNvSpPr/>
          <p:nvPr/>
        </p:nvSpPr>
        <p:spPr>
          <a:xfrm>
            <a:off x="3342735" y="3924199"/>
            <a:ext cx="1234282" cy="41138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F6AB0-0DBB-4D89-BAA2-05AA70A1677E}"/>
              </a:ext>
            </a:extLst>
          </p:cNvPr>
          <p:cNvSpPr/>
          <p:nvPr/>
        </p:nvSpPr>
        <p:spPr>
          <a:xfrm>
            <a:off x="-35470" y="3550573"/>
            <a:ext cx="6856236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226">
              <a:lnSpc>
                <a:spcPts val="3150"/>
              </a:lnSpc>
              <a:defRPr/>
            </a:pPr>
            <a:r>
              <a:rPr lang="en-US" sz="2700" dirty="0">
                <a:solidFill>
                  <a:srgbClr val="FFFFFF"/>
                </a:solidFill>
                <a:latin typeface="Arial"/>
              </a:rPr>
              <a:t>Christ shall profit you </a:t>
            </a:r>
            <a:r>
              <a:rPr lang="en-US" sz="2700" b="1" dirty="0">
                <a:solidFill>
                  <a:srgbClr val="FFFFFF"/>
                </a:solidFill>
                <a:latin typeface="Arial"/>
              </a:rPr>
              <a:t>nothing</a:t>
            </a:r>
            <a:r>
              <a:rPr lang="en-US" sz="270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700" dirty="0">
                <a:solidFill>
                  <a:srgbClr val="191919"/>
                </a:solidFill>
                <a:latin typeface="Arial"/>
              </a:rPr>
              <a:t>…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912063-7D8E-4EEE-8627-8023CC4C284C}"/>
              </a:ext>
            </a:extLst>
          </p:cNvPr>
          <p:cNvSpPr/>
          <p:nvPr/>
        </p:nvSpPr>
        <p:spPr>
          <a:xfrm>
            <a:off x="-35782" y="3124167"/>
            <a:ext cx="6856236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226">
              <a:lnSpc>
                <a:spcPts val="3150"/>
              </a:lnSpc>
              <a:defRPr/>
            </a:pPr>
            <a:r>
              <a:rPr lang="en-US" sz="2700" dirty="0">
                <a:solidFill>
                  <a:srgbClr val="FFFFFF"/>
                </a:solidFill>
                <a:latin typeface="Arial"/>
              </a:rPr>
              <a:t>Christ is become of </a:t>
            </a:r>
            <a:r>
              <a:rPr lang="en-US" sz="2700" b="1" dirty="0">
                <a:solidFill>
                  <a:srgbClr val="FFFFFF"/>
                </a:solidFill>
                <a:latin typeface="Arial"/>
              </a:rPr>
              <a:t>no effect</a:t>
            </a:r>
            <a:r>
              <a:rPr lang="en-US" sz="2700" dirty="0">
                <a:solidFill>
                  <a:srgbClr val="FFFFFF"/>
                </a:solidFill>
                <a:latin typeface="Arial"/>
              </a:rPr>
              <a:t> unto you</a:t>
            </a:r>
            <a:r>
              <a:rPr lang="en-US" sz="270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BD80F-7234-457A-B4DB-CE4622CAB5D1}"/>
              </a:ext>
            </a:extLst>
          </p:cNvPr>
          <p:cNvSpPr txBox="1"/>
          <p:nvPr/>
        </p:nvSpPr>
        <p:spPr>
          <a:xfrm>
            <a:off x="879" y="2767986"/>
            <a:ext cx="6856238" cy="389559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0" tIns="0" rIns="0" bIns="27425" rtlCol="0" anchor="ctr" anchorCtr="0">
            <a:noAutofit/>
          </a:bodyPr>
          <a:lstStyle/>
          <a:p>
            <a:pPr lvl="0">
              <a:defRPr/>
            </a:pPr>
            <a:r>
              <a:rPr lang="en-US" sz="2400" spc="-60" dirty="0">
                <a:solidFill>
                  <a:srgbClr val="000000"/>
                </a:solidFill>
              </a:rPr>
              <a:t> If you believe that you must maintain good </a:t>
            </a:r>
            <a:r>
              <a:rPr lang="en-US" sz="2400" b="1" dirty="0">
                <a:ln w="19050">
                  <a:noFill/>
                </a:ln>
                <a:solidFill>
                  <a:srgbClr val="FFFFFF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400" spc="-60" dirty="0">
                <a:solidFill>
                  <a:srgbClr val="000000"/>
                </a:solidFill>
              </a:rPr>
              <a:t>…</a:t>
            </a:r>
            <a:endParaRPr lang="en-US" sz="2400" i="1" spc="-6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80D100-7B13-43E7-83A2-8784CA0CC4E1}"/>
              </a:ext>
            </a:extLst>
          </p:cNvPr>
          <p:cNvSpPr txBox="1"/>
          <p:nvPr/>
        </p:nvSpPr>
        <p:spPr>
          <a:xfrm>
            <a:off x="883" y="3236"/>
            <a:ext cx="6856238" cy="396894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27425" tIns="0" rIns="0" bIns="54849" rtlCol="0" anchor="ctr" anchorCtr="0">
            <a:noAutofit/>
          </a:bodyPr>
          <a:lstStyle/>
          <a:p>
            <a:pPr algn="ctr" defTabSz="1371226">
              <a:defRPr/>
            </a:pPr>
            <a:endParaRPr lang="en-US" sz="2400" b="1" spc="-135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C8890-2408-45A1-9CF5-AF10AFF9F8F5}"/>
              </a:ext>
            </a:extLst>
          </p:cNvPr>
          <p:cNvSpPr/>
          <p:nvPr/>
        </p:nvSpPr>
        <p:spPr>
          <a:xfrm>
            <a:off x="5715001" y="291758"/>
            <a:ext cx="1042148" cy="2742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A8634-A49A-42B3-B187-C133643D5A83}"/>
              </a:ext>
            </a:extLst>
          </p:cNvPr>
          <p:cNvSpPr/>
          <p:nvPr/>
        </p:nvSpPr>
        <p:spPr>
          <a:xfrm>
            <a:off x="5767130" y="3821731"/>
            <a:ext cx="1118897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1371226">
              <a:defRPr/>
            </a:pPr>
            <a:r>
              <a:rPr lang="en-US" sz="1200" dirty="0">
                <a:solidFill>
                  <a:srgbClr val="5968B0"/>
                </a:solidFill>
              </a:rPr>
              <a:t>Galatians 5:4,2 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7C3884-6A8D-4B4B-8678-28A26DCA8C46}"/>
              </a:ext>
            </a:extLst>
          </p:cNvPr>
          <p:cNvSpPr txBox="1"/>
          <p:nvPr/>
        </p:nvSpPr>
        <p:spPr>
          <a:xfrm>
            <a:off x="263338" y="2054794"/>
            <a:ext cx="2471031" cy="369332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400" b="1" spc="-6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2400" b="1" spc="-60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2400" b="1" spc="-6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90679E-818E-417D-A42D-3BA7A7FC3C2A}"/>
              </a:ext>
            </a:extLst>
          </p:cNvPr>
          <p:cNvSpPr txBox="1"/>
          <p:nvPr/>
        </p:nvSpPr>
        <p:spPr>
          <a:xfrm>
            <a:off x="4114625" y="2054794"/>
            <a:ext cx="2473596" cy="369332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>
            <a:defPPr>
              <a:defRPr lang="en-US"/>
            </a:defPPr>
            <a:lvl1pPr>
              <a:defRPr sz="1600" b="1" spc="-4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pPr defTabSz="1371226">
              <a:defRPr/>
            </a:pPr>
            <a:r>
              <a:rPr lang="en-US" sz="24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2400" spc="-60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2400" spc="-6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BB8DEA-207E-4541-ABE4-C6A1ACF70845}"/>
              </a:ext>
            </a:extLst>
          </p:cNvPr>
          <p:cNvSpPr txBox="1"/>
          <p:nvPr/>
        </p:nvSpPr>
        <p:spPr>
          <a:xfrm>
            <a:off x="19314" y="1264312"/>
            <a:ext cx="2915383" cy="369332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400" b="1" spc="-6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was saved by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DAF4FA-7206-4A03-9534-0CBB90C9E6B3}"/>
              </a:ext>
            </a:extLst>
          </p:cNvPr>
          <p:cNvSpPr txBox="1"/>
          <p:nvPr/>
        </p:nvSpPr>
        <p:spPr>
          <a:xfrm>
            <a:off x="3786824" y="1264312"/>
            <a:ext cx="30298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1226">
              <a:defRPr/>
            </a:pPr>
            <a:r>
              <a:rPr lang="en-US" sz="2400" b="1" spc="-6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We must be saved by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886BF7-22F4-47FD-8DEC-D52BD77427C8}"/>
              </a:ext>
            </a:extLst>
          </p:cNvPr>
          <p:cNvSpPr/>
          <p:nvPr/>
        </p:nvSpPr>
        <p:spPr>
          <a:xfrm>
            <a:off x="3073196" y="3501258"/>
            <a:ext cx="1447614" cy="41138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AE0078-AAE3-4A4E-A07E-AD015FF17462}"/>
              </a:ext>
            </a:extLst>
          </p:cNvPr>
          <p:cNvSpPr txBox="1"/>
          <p:nvPr/>
        </p:nvSpPr>
        <p:spPr>
          <a:xfrm>
            <a:off x="1708310" y="1687383"/>
            <a:ext cx="1138487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/>
          <a:p>
            <a:pPr defTabSz="1371226">
              <a:defRPr/>
            </a:pPr>
            <a:r>
              <a:rPr lang="en-US" sz="21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ALONE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57EF98-0BCC-4DE8-B8AF-5599E885E216}"/>
              </a:ext>
            </a:extLst>
          </p:cNvPr>
          <p:cNvSpPr txBox="1"/>
          <p:nvPr/>
        </p:nvSpPr>
        <p:spPr>
          <a:xfrm>
            <a:off x="5550216" y="1687383"/>
            <a:ext cx="1138487" cy="323165"/>
          </a:xfrm>
          <a:prstGeom prst="rect">
            <a:avLst/>
          </a:prstGeom>
          <a:noFill/>
        </p:spPr>
        <p:txBody>
          <a:bodyPr wrap="none" lIns="54849" tIns="0" rIns="54849" bIns="0" rtlCol="0">
            <a:spAutoFit/>
          </a:bodyPr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sz="210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ALONE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083F282-43BC-4285-A1AB-968EE723A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6" b="91709" l="7173" r="93038">
                        <a14:foregroundMark x1="7173" y1="66960" x2="7173" y2="66960"/>
                        <a14:foregroundMark x1="48101" y1="91709" x2="48101" y2="91709"/>
                        <a14:foregroundMark x1="93038" y1="66080" x2="93038" y2="66080"/>
                        <a14:foregroundMark x1="50211" y1="9422" x2="50211" y2="9422"/>
                        <a14:foregroundMark x1="50000" y1="6156" x2="50000" y2="61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5973" y="2376590"/>
            <a:ext cx="180519" cy="32537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2A2DF5E-46C8-45DC-B744-FF76F9E648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16" b="89974" l="9916" r="89873">
                        <a14:foregroundMark x1="50000" y1="7916" x2="50000" y2="7916"/>
                        <a14:foregroundMark x1="46414" y1="88918" x2="46414" y2="88918"/>
                        <a14:backgroundMark x1="58650" y1="86544" x2="58650" y2="86544"/>
                        <a14:backgroundMark x1="56118" y1="87863" x2="56118" y2="87863"/>
                        <a14:backgroundMark x1="54219" y1="88654" x2="54219" y2="88654"/>
                        <a14:backgroundMark x1="51899" y1="88918" x2="51899" y2="88918"/>
                        <a14:backgroundMark x1="32911" y1="78364" x2="32911" y2="78364"/>
                        <a14:backgroundMark x1="31646" y1="75989" x2="31646" y2="75989"/>
                        <a14:backgroundMark x1="31013" y1="73615" x2="31013" y2="73615"/>
                        <a14:backgroundMark x1="65401" y1="79947" x2="65401" y2="79947"/>
                        <a14:backgroundMark x1="66034" y1="79156" x2="66034" y2="79156"/>
                        <a14:backgroundMark x1="66034" y1="78628" x2="66034" y2="78628"/>
                        <a14:backgroundMark x1="66667" y1="78100" x2="66667" y2="78100"/>
                        <a14:backgroundMark x1="67089" y1="77309" x2="67089" y2="77309"/>
                        <a14:backgroundMark x1="67300" y1="76781" x2="67300" y2="76781"/>
                        <a14:backgroundMark x1="67932" y1="75726" x2="67932" y2="75726"/>
                        <a14:backgroundMark x1="30591" y1="72032" x2="30591" y2="72032"/>
                        <a14:backgroundMark x1="29747" y1="69657" x2="29747" y2="69657"/>
                        <a14:backgroundMark x1="30380" y1="71504" x2="30380" y2="71504"/>
                        <a14:backgroundMark x1="48523" y1="89446" x2="48523" y2="89446"/>
                        <a14:backgroundMark x1="47468" y1="88654" x2="47468" y2="88654"/>
                        <a14:backgroundMark x1="45570" y1="88391" x2="45570" y2="88391"/>
                        <a14:backgroundMark x1="49578" y1="88918" x2="49578" y2="88918"/>
                        <a14:backgroundMark x1="46414" y1="88918" x2="46414" y2="88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3062" y="2390479"/>
            <a:ext cx="395264" cy="33921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5F91E5-E196-4508-9681-3DE8D0EE0A1F}"/>
              </a:ext>
            </a:extLst>
          </p:cNvPr>
          <p:cNvGrpSpPr/>
          <p:nvPr/>
        </p:nvGrpSpPr>
        <p:grpSpPr>
          <a:xfrm>
            <a:off x="882" y="398200"/>
            <a:ext cx="6933501" cy="873648"/>
            <a:chOff x="-1" y="265181"/>
            <a:chExt cx="4623523" cy="58258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73E4953-8186-45C6-8319-13A5BC981236}"/>
                </a:ext>
              </a:extLst>
            </p:cNvPr>
            <p:cNvSpPr/>
            <p:nvPr/>
          </p:nvSpPr>
          <p:spPr>
            <a:xfrm>
              <a:off x="-1" y="265181"/>
              <a:ext cx="4572001" cy="578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226">
                <a:defRPr/>
              </a:pPr>
              <a:endParaRPr lang="en-US" sz="297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68D809-6ED1-47AB-A9B8-5787AEE3E786}"/>
                </a:ext>
              </a:extLst>
            </p:cNvPr>
            <p:cNvSpPr/>
            <p:nvPr/>
          </p:nvSpPr>
          <p:spPr>
            <a:xfrm>
              <a:off x="762000" y="270330"/>
              <a:ext cx="3686189" cy="513093"/>
            </a:xfrm>
            <a:prstGeom prst="rect">
              <a:avLst/>
            </a:prstGeom>
            <a:noFill/>
          </p:spPr>
          <p:txBody>
            <a:bodyPr wrap="square" lIns="68563" tIns="0" rIns="68563" bIns="0" rtlCol="0" anchor="t" anchorCtr="0">
              <a:spAutoFit/>
            </a:bodyPr>
            <a:lstStyle/>
            <a:p>
              <a:pPr defTabSz="1371226">
                <a:lnSpc>
                  <a:spcPts val="3000"/>
                </a:lnSpc>
                <a:defRPr/>
              </a:pPr>
              <a:r>
                <a:rPr lang="en-US" sz="2700" dirty="0">
                  <a:solidFill>
                    <a:srgbClr val="FFFFFF"/>
                  </a:solidFill>
                </a:rPr>
                <a:t>       if</a:t>
              </a:r>
              <a:r>
                <a:rPr lang="en-US" sz="900" dirty="0">
                  <a:solidFill>
                    <a:srgbClr val="FFFFFF"/>
                  </a:solidFill>
                </a:rPr>
                <a:t>     </a:t>
              </a:r>
              <a:r>
                <a:rPr lang="en-US" sz="2700" dirty="0">
                  <a:solidFill>
                    <a:srgbClr val="FFFFFF"/>
                  </a:solidFill>
                </a:rPr>
                <a:t>by</a:t>
              </a:r>
              <a:r>
                <a:rPr lang="en-US" sz="900" dirty="0">
                  <a:solidFill>
                    <a:srgbClr val="FFFFFF"/>
                  </a:solidFill>
                </a:rPr>
                <a:t>        </a:t>
              </a:r>
              <a:r>
                <a:rPr lang="en-US" sz="2700" b="1" spc="-75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r>
                <a:rPr lang="en-US" sz="2700" dirty="0">
                  <a:solidFill>
                    <a:srgbClr val="FFFFFF"/>
                  </a:solidFill>
                </a:rPr>
                <a:t>,</a:t>
              </a:r>
              <a:r>
                <a:rPr lang="en-US" sz="900" dirty="0">
                  <a:solidFill>
                    <a:srgbClr val="FFFFFF"/>
                  </a:solidFill>
                </a:rPr>
                <a:t>  </a:t>
              </a:r>
              <a:r>
                <a:rPr lang="en-US" sz="2700" dirty="0">
                  <a:solidFill>
                    <a:srgbClr val="FFFFFF"/>
                  </a:solidFill>
                </a:rPr>
                <a:t>then</a:t>
              </a:r>
              <a:r>
                <a:rPr lang="en-US" sz="900" dirty="0">
                  <a:solidFill>
                    <a:srgbClr val="FFFFFF"/>
                  </a:solidFill>
                </a:rPr>
                <a:t> </a:t>
              </a:r>
              <a:r>
                <a:rPr lang="en-US" sz="900" dirty="0">
                  <a:solidFill>
                    <a:srgbClr val="191919"/>
                  </a:solidFill>
                </a:rPr>
                <a:t>is it </a:t>
              </a:r>
              <a:r>
                <a:rPr lang="en-US" sz="2700" dirty="0">
                  <a:solidFill>
                    <a:srgbClr val="FFFFFF"/>
                  </a:solidFill>
                </a:rPr>
                <a:t>no</a:t>
              </a:r>
              <a:r>
                <a:rPr lang="en-US" sz="900" dirty="0">
                  <a:solidFill>
                    <a:srgbClr val="FFFFFF"/>
                  </a:solidFill>
                </a:rPr>
                <a:t> </a:t>
              </a:r>
              <a:r>
                <a:rPr lang="en-US" sz="900" dirty="0">
                  <a:solidFill>
                    <a:srgbClr val="191919"/>
                  </a:solidFill>
                </a:rPr>
                <a:t>more of </a:t>
              </a:r>
              <a:r>
                <a:rPr lang="en-US" sz="2700" b="1" spc="-75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900" dirty="0">
                  <a:solidFill>
                    <a:srgbClr val="191919"/>
                  </a:solidFill>
                </a:rPr>
                <a:t>:</a:t>
              </a:r>
              <a:r>
                <a:rPr lang="en-US" sz="900" dirty="0">
                  <a:solidFill>
                    <a:srgbClr val="FFFFFF"/>
                  </a:solidFill>
                </a:rPr>
                <a:t> </a:t>
              </a:r>
            </a:p>
            <a:p>
              <a:pPr defTabSz="1371226">
                <a:lnSpc>
                  <a:spcPts val="3000"/>
                </a:lnSpc>
                <a:defRPr/>
              </a:pPr>
              <a:r>
                <a:rPr lang="en-US" sz="2700" dirty="0">
                  <a:solidFill>
                    <a:srgbClr val="FFFFFF"/>
                  </a:solidFill>
                </a:rPr>
                <a:t>But</a:t>
              </a:r>
              <a:r>
                <a:rPr lang="en-US" sz="900" dirty="0">
                  <a:solidFill>
                    <a:srgbClr val="FFFFFF"/>
                  </a:solidFill>
                </a:rPr>
                <a:t>     </a:t>
              </a:r>
              <a:r>
                <a:rPr lang="en-US" sz="2700" dirty="0">
                  <a:solidFill>
                    <a:srgbClr val="FFFFFF"/>
                  </a:solidFill>
                </a:rPr>
                <a:t>if</a:t>
              </a:r>
              <a:r>
                <a:rPr lang="en-US" sz="900" dirty="0">
                  <a:solidFill>
                    <a:srgbClr val="FFFFFF"/>
                  </a:solidFill>
                </a:rPr>
                <a:t>  </a:t>
              </a:r>
              <a:r>
                <a:rPr lang="en-US" sz="2700" dirty="0">
                  <a:solidFill>
                    <a:srgbClr val="FFFFFF"/>
                  </a:solidFill>
                </a:rPr>
                <a:t>[by]</a:t>
              </a:r>
              <a:r>
                <a:rPr lang="en-US" sz="900" dirty="0">
                  <a:solidFill>
                    <a:srgbClr val="FFFFFF"/>
                  </a:solidFill>
                </a:rPr>
                <a:t>  </a:t>
              </a:r>
              <a:r>
                <a:rPr lang="en-US" sz="2700" b="1" spc="-75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2700" dirty="0">
                  <a:solidFill>
                    <a:srgbClr val="FFFFFF"/>
                  </a:solidFill>
                </a:rPr>
                <a:t>,</a:t>
              </a:r>
              <a:r>
                <a:rPr lang="en-US" sz="900" dirty="0">
                  <a:solidFill>
                    <a:srgbClr val="FFFFFF"/>
                  </a:solidFill>
                </a:rPr>
                <a:t> </a:t>
              </a:r>
              <a:r>
                <a:rPr lang="en-US" sz="2700" dirty="0">
                  <a:solidFill>
                    <a:srgbClr val="FFFFFF"/>
                  </a:solidFill>
                </a:rPr>
                <a:t>then</a:t>
              </a:r>
              <a:r>
                <a:rPr lang="en-US" sz="900" dirty="0">
                  <a:solidFill>
                    <a:srgbClr val="FFFFFF"/>
                  </a:solidFill>
                </a:rPr>
                <a:t> </a:t>
              </a:r>
              <a:r>
                <a:rPr lang="en-US" sz="900" dirty="0">
                  <a:solidFill>
                    <a:srgbClr val="191919"/>
                  </a:solidFill>
                </a:rPr>
                <a:t>is it  </a:t>
              </a:r>
              <a:r>
                <a:rPr lang="en-US" sz="2700" dirty="0">
                  <a:solidFill>
                    <a:srgbClr val="FFFFFF"/>
                  </a:solidFill>
                </a:rPr>
                <a:t>no</a:t>
              </a:r>
              <a:r>
                <a:rPr lang="en-US" sz="900" dirty="0">
                  <a:solidFill>
                    <a:srgbClr val="FFFFFF"/>
                  </a:solidFill>
                </a:rPr>
                <a:t> </a:t>
              </a:r>
              <a:r>
                <a:rPr lang="en-US" sz="900" dirty="0">
                  <a:solidFill>
                    <a:srgbClr val="191919"/>
                  </a:solidFill>
                </a:rPr>
                <a:t>more</a:t>
              </a:r>
              <a:r>
                <a:rPr lang="en-US" sz="900" dirty="0">
                  <a:solidFill>
                    <a:srgbClr val="FFFFFF"/>
                  </a:solidFill>
                </a:rPr>
                <a:t>      </a:t>
              </a:r>
              <a:r>
                <a:rPr lang="en-US" sz="2700" b="1" spc="-75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endParaRPr lang="en-US" sz="2700" dirty="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CC8709A-A9A0-4BAE-99DA-D879DCBBA73A}"/>
                </a:ext>
              </a:extLst>
            </p:cNvPr>
            <p:cNvSpPr/>
            <p:nvPr/>
          </p:nvSpPr>
          <p:spPr>
            <a:xfrm>
              <a:off x="3965181" y="724621"/>
              <a:ext cx="658341" cy="1231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 defTabSz="1371226">
                <a:defRPr/>
              </a:pPr>
              <a:r>
                <a:rPr lang="en-US" sz="1200" dirty="0">
                  <a:solidFill>
                    <a:srgbClr val="5968B0"/>
                  </a:solidFill>
                </a:rPr>
                <a:t>Romans 11:6 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0D499B-DDCE-4FB0-BD2A-042612F8138F}"/>
                </a:ext>
              </a:extLst>
            </p:cNvPr>
            <p:cNvSpPr txBox="1"/>
            <p:nvPr/>
          </p:nvSpPr>
          <p:spPr>
            <a:xfrm>
              <a:off x="57175" y="308611"/>
              <a:ext cx="1138582" cy="207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54849" rtlCol="0" anchor="ctr" anchorCtr="0">
              <a:noAutofit/>
            </a:bodyPr>
            <a:lstStyle/>
            <a:p>
              <a:pPr algn="ctr" defTabSz="1371226">
                <a:defRPr/>
              </a:pPr>
              <a:r>
                <a:rPr lang="en-US" sz="2100" spc="-60" dirty="0">
                  <a:solidFill>
                    <a:srgbClr val="5968B0"/>
                  </a:solidFill>
                </a:rPr>
                <a:t>The Bible says...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5FC96FA-42DD-446B-8211-144C5B4C9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7314" y="1578037"/>
            <a:ext cx="1031880" cy="933293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EFF735B-D45E-4D0F-A631-6688C88E13B6}"/>
              </a:ext>
            </a:extLst>
          </p:cNvPr>
          <p:cNvSpPr/>
          <p:nvPr/>
        </p:nvSpPr>
        <p:spPr>
          <a:xfrm>
            <a:off x="1102543" y="289947"/>
            <a:ext cx="863886" cy="2742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26">
              <a:defRPr/>
            </a:pPr>
            <a:endParaRPr lang="en-US" sz="297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0DB761-479B-44B1-BDBB-5AC5D8541944}"/>
              </a:ext>
            </a:extLst>
          </p:cNvPr>
          <p:cNvSpPr txBox="1"/>
          <p:nvPr/>
        </p:nvSpPr>
        <p:spPr>
          <a:xfrm>
            <a:off x="883" y="35692"/>
            <a:ext cx="6856238" cy="396894"/>
          </a:xfrm>
          <a:prstGeom prst="rect">
            <a:avLst/>
          </a:prstGeom>
          <a:noFill/>
          <a:ln>
            <a:noFill/>
          </a:ln>
        </p:spPr>
        <p:txBody>
          <a:bodyPr wrap="none" lIns="27425" tIns="0" rIns="0" bIns="27425" rtlCol="0" anchor="ctr" anchorCtr="0">
            <a:noAutofit/>
          </a:bodyPr>
          <a:lstStyle/>
          <a:p>
            <a:pPr lvl="0" algn="ctr">
              <a:defRPr/>
            </a:pPr>
            <a:r>
              <a:rPr lang="en-US" sz="1950" spc="-135" dirty="0">
                <a:solidFill>
                  <a:srgbClr val="000000"/>
                </a:solidFill>
              </a:rPr>
              <a:t>If you don’t </a:t>
            </a:r>
            <a:r>
              <a:rPr lang="en-US" sz="2100" b="1" kern="10" spc="-6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+mn-lt"/>
              </a:rPr>
              <a:t>Repent</a:t>
            </a:r>
            <a:r>
              <a:rPr lang="en-US" sz="1950" spc="-135" dirty="0">
                <a:solidFill>
                  <a:srgbClr val="000000"/>
                </a:solidFill>
              </a:rPr>
              <a:t> of your </a:t>
            </a:r>
            <a:r>
              <a:rPr lang="en-US" sz="1950" b="1" spc="-13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950" spc="-135" dirty="0">
                <a:solidFill>
                  <a:srgbClr val="000000"/>
                </a:solidFill>
              </a:rPr>
              <a:t> (not your </a:t>
            </a:r>
            <a:r>
              <a:rPr lang="en-US" sz="2250" b="1" spc="-30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1950" spc="-135" dirty="0">
                <a:solidFill>
                  <a:srgbClr val="000000"/>
                </a:solidFill>
              </a:rPr>
              <a:t>)</a:t>
            </a:r>
            <a:r>
              <a:rPr lang="en-US" sz="1500" spc="-135" dirty="0">
                <a:solidFill>
                  <a:srgbClr val="000000"/>
                </a:solidFill>
              </a:rPr>
              <a:t>…</a:t>
            </a:r>
            <a:r>
              <a:rPr lang="en-US" sz="1950" spc="-135" dirty="0">
                <a:solidFill>
                  <a:srgbClr val="000000"/>
                </a:solidFill>
              </a:rPr>
              <a:t>y</a:t>
            </a:r>
            <a:r>
              <a:rPr lang="en-US" sz="1950" spc="-135" dirty="0" err="1">
                <a:solidFill>
                  <a:srgbClr val="000000"/>
                </a:solidFill>
              </a:rPr>
              <a:t>ou</a:t>
            </a:r>
            <a:r>
              <a:rPr lang="en-US" sz="1950" spc="-135" dirty="0">
                <a:solidFill>
                  <a:srgbClr val="000000"/>
                </a:solidFill>
              </a:rPr>
              <a:t> get </a:t>
            </a:r>
            <a:r>
              <a:rPr lang="en-US" sz="2100" b="1" spc="-6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no grace</a:t>
            </a:r>
            <a:r>
              <a:rPr lang="en-US" sz="1950" spc="-135" dirty="0">
                <a:solidFill>
                  <a:srgbClr val="000000"/>
                </a:solidFill>
              </a:rPr>
              <a:t>! </a:t>
            </a:r>
            <a:endParaRPr lang="en-US" sz="1950" b="1" spc="-135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D88F6-7F3E-EA81-7576-7F33A6D4E732}"/>
              </a:ext>
            </a:extLst>
          </p:cNvPr>
          <p:cNvSpPr txBox="1">
            <a:spLocks noChangeAspect="1"/>
          </p:cNvSpPr>
          <p:nvPr/>
        </p:nvSpPr>
        <p:spPr>
          <a:xfrm>
            <a:off x="4183189" y="2393279"/>
            <a:ext cx="1234123" cy="292691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371226">
              <a:defRPr/>
            </a:pPr>
            <a:r>
              <a:rPr lang="en-US" sz="1575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</p:spTree>
    <p:extLst>
      <p:ext uri="{BB962C8B-B14F-4D97-AF65-F5344CB8AC3E}">
        <p14:creationId xmlns:p14="http://schemas.microsoft.com/office/powerpoint/2010/main" val="429081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" y="11816"/>
            <a:ext cx="6856236" cy="411374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sp>
        <p:nvSpPr>
          <p:cNvPr id="15" name="TextBox 14"/>
          <p:cNvSpPr txBox="1">
            <a:spLocks noChangeAspect="1"/>
          </p:cNvSpPr>
          <p:nvPr/>
        </p:nvSpPr>
        <p:spPr>
          <a:xfrm>
            <a:off x="378739" y="391404"/>
            <a:ext cx="6065941" cy="33470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Ignite in unimaginable pain.</a:t>
            </a:r>
            <a:endParaRPr lang="en-US" sz="2175" spc="-9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18" name="TextBox 17"/>
          <p:cNvSpPr txBox="1">
            <a:spLocks noChangeAspect="1"/>
          </p:cNvSpPr>
          <p:nvPr/>
        </p:nvSpPr>
        <p:spPr>
          <a:xfrm>
            <a:off x="495025" y="680246"/>
            <a:ext cx="5856661" cy="33470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Even your tongue will be on fire</a:t>
            </a:r>
            <a:r>
              <a:rPr lang="en-US" sz="1500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</a:t>
            </a:r>
          </a:p>
        </p:txBody>
      </p:sp>
      <p:sp>
        <p:nvSpPr>
          <p:cNvPr id="2" name="Arrow: Right 1"/>
          <p:cNvSpPr>
            <a:spLocks noChangeAspect="1"/>
          </p:cNvSpPr>
          <p:nvPr/>
        </p:nvSpPr>
        <p:spPr bwMode="auto">
          <a:xfrm>
            <a:off x="74741" y="465433"/>
            <a:ext cx="237219" cy="20392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687847"/>
            <a:endParaRPr lang="en-US" sz="667" dirty="0"/>
          </a:p>
        </p:txBody>
      </p:sp>
      <p:sp>
        <p:nvSpPr>
          <p:cNvPr id="16" name="TextBox 15"/>
          <p:cNvSpPr txBox="1">
            <a:spLocks noChangeAspect="1"/>
          </p:cNvSpPr>
          <p:nvPr/>
        </p:nvSpPr>
        <p:spPr>
          <a:xfrm>
            <a:off x="378739" y="1205868"/>
            <a:ext cx="3253263" cy="3347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>
              <a:tabLst>
                <a:tab pos="2311565" algn="l"/>
              </a:tabLst>
            </a:pPr>
            <a:r>
              <a:rPr lang="en-US" sz="2175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constantly terrified,</a:t>
            </a:r>
          </a:p>
        </p:txBody>
      </p:sp>
      <p:sp>
        <p:nvSpPr>
          <p:cNvPr id="55" name="Arrow: Right 54"/>
          <p:cNvSpPr>
            <a:spLocks noChangeAspect="1"/>
          </p:cNvSpPr>
          <p:nvPr/>
        </p:nvSpPr>
        <p:spPr bwMode="auto">
          <a:xfrm>
            <a:off x="67186" y="1273602"/>
            <a:ext cx="237219" cy="20392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687847"/>
            <a:endParaRPr lang="en-US" sz="667" dirty="0"/>
          </a:p>
        </p:txBody>
      </p:sp>
      <p:sp>
        <p:nvSpPr>
          <p:cNvPr id="17" name="TextBox 16"/>
          <p:cNvSpPr txBox="1">
            <a:spLocks noChangeAspect="1"/>
          </p:cNvSpPr>
          <p:nvPr/>
        </p:nvSpPr>
        <p:spPr>
          <a:xfrm>
            <a:off x="378739" y="2030423"/>
            <a:ext cx="6706922" cy="3347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tortured relentlessly,</a:t>
            </a: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378737" y="2876506"/>
            <a:ext cx="6478382" cy="3347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Never have one moment of rest or relief.</a:t>
            </a:r>
            <a:endParaRPr lang="en-US" sz="2175" spc="-9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-137549" y="925522"/>
            <a:ext cx="7884672" cy="73365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>
            <a:spLocks noChangeAspect="1"/>
          </p:cNvSpPr>
          <p:nvPr/>
        </p:nvSpPr>
        <p:spPr>
          <a:xfrm>
            <a:off x="495030" y="2285367"/>
            <a:ext cx="57090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by crazed, angry</a:t>
            </a:r>
            <a:r>
              <a:rPr lang="en-US" sz="2400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, </a:t>
            </a:r>
            <a:r>
              <a:rPr lang="en-US" sz="2175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merciless</a:t>
            </a:r>
            <a:r>
              <a:rPr lang="en-US" sz="2400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2175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creatures.</a:t>
            </a:r>
            <a:endParaRPr lang="en-US" sz="1500" spc="-9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495027" y="3707839"/>
            <a:ext cx="5856659" cy="3347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– down to your very core</a:t>
            </a:r>
            <a:r>
              <a:rPr lang="en-US" sz="900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1800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:</a:t>
            </a:r>
            <a:r>
              <a:rPr lang="en-US" sz="2175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a worm</a:t>
            </a:r>
            <a:r>
              <a:rPr lang="en-US" sz="1500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1500" spc="-9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6314519" y="607567"/>
            <a:ext cx="495328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750" b="1" dirty="0"/>
              <a:t>Luke 16:24</a:t>
            </a:r>
          </a:p>
          <a:p>
            <a:pPr algn="r"/>
            <a:r>
              <a:rPr lang="en-US" sz="750" b="1" dirty="0"/>
              <a:t>James 3:6</a:t>
            </a: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6053231" y="1275273"/>
            <a:ext cx="756618" cy="4616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750" b="1" dirty="0"/>
              <a:t>Psalm 73:19</a:t>
            </a:r>
          </a:p>
          <a:p>
            <a:pPr algn="r"/>
            <a:r>
              <a:rPr lang="en-US" sz="750" b="1" dirty="0"/>
              <a:t>Jude 1:13</a:t>
            </a:r>
          </a:p>
          <a:p>
            <a:pPr algn="r"/>
            <a:r>
              <a:rPr lang="en-US" sz="750" b="1" dirty="0"/>
              <a:t>Isaiah 60:2</a:t>
            </a:r>
          </a:p>
          <a:p>
            <a:pPr algn="r"/>
            <a:r>
              <a:rPr lang="en-US" sz="750" b="1" dirty="0"/>
              <a:t>Exodus 10:21-22</a:t>
            </a:r>
          </a:p>
        </p:txBody>
      </p:sp>
      <p:sp>
        <p:nvSpPr>
          <p:cNvPr id="41" name="TextBox 40"/>
          <p:cNvSpPr txBox="1">
            <a:spLocks/>
          </p:cNvSpPr>
          <p:nvPr/>
        </p:nvSpPr>
        <p:spPr>
          <a:xfrm>
            <a:off x="5999358" y="2139708"/>
            <a:ext cx="788677" cy="3462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750" b="1" dirty="0"/>
              <a:t>Revelation 9:2-10</a:t>
            </a:r>
          </a:p>
          <a:p>
            <a:pPr algn="r"/>
            <a:r>
              <a:rPr lang="en-US" sz="750" b="1" dirty="0"/>
              <a:t>Joel 2:3-11</a:t>
            </a:r>
          </a:p>
          <a:p>
            <a:pPr algn="r"/>
            <a:r>
              <a:rPr lang="en-US" sz="750" b="1" dirty="0"/>
              <a:t>Luke 16:23-24</a:t>
            </a: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6196597" y="3583651"/>
            <a:ext cx="605935" cy="3462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750" b="1" dirty="0"/>
              <a:t>Psalm 112:10</a:t>
            </a:r>
          </a:p>
          <a:p>
            <a:pPr algn="r"/>
            <a:r>
              <a:rPr lang="en-US" sz="750" b="1" dirty="0"/>
              <a:t>Job 25:6</a:t>
            </a:r>
          </a:p>
          <a:p>
            <a:pPr algn="r"/>
            <a:r>
              <a:rPr lang="en-US" sz="750" b="1" dirty="0"/>
              <a:t>Psalms 22:6</a:t>
            </a:r>
          </a:p>
        </p:txBody>
      </p:sp>
      <p:sp>
        <p:nvSpPr>
          <p:cNvPr id="53" name="TextBox 52"/>
          <p:cNvSpPr txBox="1">
            <a:spLocks/>
          </p:cNvSpPr>
          <p:nvPr/>
        </p:nvSpPr>
        <p:spPr>
          <a:xfrm>
            <a:off x="6046090" y="2731896"/>
            <a:ext cx="756618" cy="5770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400">
                <a:solidFill>
                  <a:srgbClr val="000000"/>
                </a:solidFill>
              </a:defRPr>
            </a:lvl1pPr>
          </a:lstStyle>
          <a:p>
            <a:pPr algn="r"/>
            <a:r>
              <a:rPr lang="en-US" sz="750" b="1" dirty="0">
                <a:solidFill>
                  <a:schemeClr val="bg1"/>
                </a:solidFill>
              </a:rPr>
              <a:t>Revelation 14:11</a:t>
            </a:r>
          </a:p>
          <a:p>
            <a:pPr algn="r"/>
            <a:r>
              <a:rPr lang="en-US" sz="750" b="1" dirty="0"/>
              <a:t>Isaiah 57:20-21</a:t>
            </a:r>
          </a:p>
          <a:p>
            <a:pPr algn="r"/>
            <a:r>
              <a:rPr lang="en-US" sz="750" b="1" dirty="0">
                <a:solidFill>
                  <a:schemeClr val="bg1"/>
                </a:solidFill>
              </a:rPr>
              <a:t>Isaiah 48:22</a:t>
            </a:r>
          </a:p>
          <a:p>
            <a:pPr algn="r"/>
            <a:r>
              <a:rPr lang="en-US" sz="750" b="1" dirty="0">
                <a:solidFill>
                  <a:schemeClr val="bg1"/>
                </a:solidFill>
              </a:rPr>
              <a:t>Job 15:20</a:t>
            </a:r>
          </a:p>
          <a:p>
            <a:pPr algn="r"/>
            <a:r>
              <a:rPr lang="en-US" sz="750" b="1" dirty="0">
                <a:solidFill>
                  <a:schemeClr val="bg1"/>
                </a:solidFill>
              </a:rPr>
              <a:t>Revelation 20:10</a:t>
            </a:r>
          </a:p>
        </p:txBody>
      </p:sp>
      <p:sp>
        <p:nvSpPr>
          <p:cNvPr id="56" name="Arrow: Right 55"/>
          <p:cNvSpPr>
            <a:spLocks noChangeAspect="1"/>
          </p:cNvSpPr>
          <p:nvPr/>
        </p:nvSpPr>
        <p:spPr bwMode="auto">
          <a:xfrm>
            <a:off x="60876" y="2108306"/>
            <a:ext cx="237219" cy="20392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687847"/>
            <a:endParaRPr lang="en-US" sz="667" dirty="0"/>
          </a:p>
        </p:txBody>
      </p:sp>
      <p:sp>
        <p:nvSpPr>
          <p:cNvPr id="57" name="Arrow: Right 56"/>
          <p:cNvSpPr>
            <a:spLocks noChangeAspect="1"/>
          </p:cNvSpPr>
          <p:nvPr/>
        </p:nvSpPr>
        <p:spPr bwMode="auto">
          <a:xfrm>
            <a:off x="57631" y="2947699"/>
            <a:ext cx="237219" cy="20392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687847"/>
            <a:endParaRPr lang="en-US" sz="667" dirty="0"/>
          </a:p>
        </p:txBody>
      </p:sp>
      <p:sp>
        <p:nvSpPr>
          <p:cNvPr id="58" name="Arrow: Right 57"/>
          <p:cNvSpPr>
            <a:spLocks noChangeAspect="1"/>
          </p:cNvSpPr>
          <p:nvPr/>
        </p:nvSpPr>
        <p:spPr bwMode="auto">
          <a:xfrm>
            <a:off x="48525" y="3506925"/>
            <a:ext cx="237219" cy="20392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687847"/>
            <a:endParaRPr lang="en-US" sz="667" dirty="0"/>
          </a:p>
        </p:txBody>
      </p:sp>
      <p:sp>
        <p:nvSpPr>
          <p:cNvPr id="91" name="TextBox 90"/>
          <p:cNvSpPr txBox="1">
            <a:spLocks noChangeAspect="1"/>
          </p:cNvSpPr>
          <p:nvPr/>
        </p:nvSpPr>
        <p:spPr>
          <a:xfrm>
            <a:off x="378739" y="3434912"/>
            <a:ext cx="6065940" cy="3347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And melt – not burn up</a:t>
            </a:r>
            <a:r>
              <a:rPr lang="en-US" sz="1800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r>
              <a:rPr lang="en-US" sz="2175" spc="-9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 but slowly melt</a:t>
            </a:r>
            <a:endParaRPr lang="en-US" sz="2175" spc="-9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1B90642-A5E7-1F01-9A6D-9E67FB3585B7}"/>
              </a:ext>
            </a:extLst>
          </p:cNvPr>
          <p:cNvSpPr txBox="1">
            <a:spLocks noChangeAspect="1"/>
          </p:cNvSpPr>
          <p:nvPr/>
        </p:nvSpPr>
        <p:spPr>
          <a:xfrm>
            <a:off x="495063" y="1489451"/>
            <a:ext cx="5709041" cy="3347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75" spc="-9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in a “gross” darkness that you’ll feel.</a:t>
            </a:r>
            <a:endParaRPr lang="en-US" sz="1500" spc="-9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2DDC7-CE08-58FA-A07C-5B11810E9942}"/>
              </a:ext>
            </a:extLst>
          </p:cNvPr>
          <p:cNvSpPr/>
          <p:nvPr/>
        </p:nvSpPr>
        <p:spPr>
          <a:xfrm>
            <a:off x="97595" y="347384"/>
            <a:ext cx="4689666" cy="27425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819" y="-9805"/>
            <a:ext cx="50562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500">
                <a:ln>
                  <a:solidFill>
                    <a:srgbClr val="C3260C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7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In the </a:t>
            </a:r>
            <a:r>
              <a:rPr lang="en-US" sz="2700" dirty="0">
                <a:ln w="25400">
                  <a:solidFill>
                    <a:srgbClr val="C3260C"/>
                  </a:solidFill>
                </a:ln>
                <a:solidFill>
                  <a:schemeClr val="tx1"/>
                </a:solidFill>
                <a:latin typeface="Impact" panose="020B0806030902050204" pitchFamily="34" charset="0"/>
              </a:rPr>
              <a:t>Lake of Fire</a:t>
            </a:r>
            <a:r>
              <a:rPr lang="en-US" sz="27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, you will</a:t>
            </a:r>
            <a:r>
              <a:rPr lang="en-US" sz="21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...</a:t>
            </a:r>
            <a:endParaRPr lang="en-US" sz="270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1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" y="529"/>
            <a:ext cx="6856236" cy="411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29425" y="569297"/>
            <a:ext cx="19426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700" spc="-30" dirty="0">
                <a:ln w="19050">
                  <a:solidFill>
                    <a:srgbClr val="C3260C"/>
                  </a:solidFill>
                </a:ln>
                <a:sym typeface="Wingdings" panose="05000000000000000000" pitchFamily="2" charset="2"/>
              </a:rPr>
              <a:t>A maggot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708" y="1653494"/>
            <a:ext cx="4045838" cy="3924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550" spc="-3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to spend eternity</a:t>
            </a:r>
            <a:r>
              <a:rPr lang="en-US" sz="2250" spc="-3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</a:t>
            </a:r>
            <a:r>
              <a:rPr lang="en-US" sz="2550" spc="-3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endParaRPr lang="en-US" sz="2550" spc="-3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883" y="2629728"/>
            <a:ext cx="6856236" cy="371698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lIns="27425" tIns="0" rIns="27425" bIns="41138" anchor="b" anchorCtr="0"/>
          <a:lstStyle>
            <a:defPPr>
              <a:defRPr lang="en-US"/>
            </a:defPPr>
          </a:lstStyle>
          <a:p>
            <a:pPr algn="ctr"/>
            <a:r>
              <a:rPr lang="en-US" sz="2400" spc="-60" dirty="0"/>
              <a:t>Your greatest regret... will be this moment right now.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3696" y="2145246"/>
            <a:ext cx="6513424" cy="3924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sz="2250" spc="-3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 </a:t>
            </a:r>
            <a:r>
              <a:rPr lang="en-US" sz="2550" spc="-3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wishing you had never been born</a:t>
            </a:r>
            <a:r>
              <a:rPr lang="en-US" sz="1800" spc="-30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2550" spc="-3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-945" y="2989349"/>
            <a:ext cx="6858063" cy="112492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626099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3" y="3041700"/>
            <a:ext cx="6856236" cy="923330"/>
          </a:xfrm>
          <a:prstGeom prst="rect">
            <a:avLst/>
          </a:prstGeom>
          <a:noFill/>
        </p:spPr>
        <p:txBody>
          <a:bodyPr wrap="square" lIns="54849" tIns="0" rIns="54849" bIns="0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dirty="0">
                <a:solidFill>
                  <a:srgbClr val="C3260C"/>
                </a:solidFill>
              </a:rPr>
              <a:t>The Bible says... </a:t>
            </a:r>
            <a:r>
              <a:rPr lang="en-US" sz="3000" dirty="0">
                <a:solidFill>
                  <a:schemeClr val="tx1"/>
                </a:solidFill>
              </a:rPr>
              <a:t>It is a fearful thing to fall into the hands of the living God.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14412" y="3906950"/>
            <a:ext cx="10307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200" dirty="0"/>
              <a:t>Hebrews 10:31</a:t>
            </a:r>
          </a:p>
        </p:txBody>
      </p:sp>
      <p:sp>
        <p:nvSpPr>
          <p:cNvPr id="2" name="AutoShape 2" descr="Image result for maggot"/>
          <p:cNvSpPr>
            <a:spLocks noChangeAspect="1" noChangeArrowheads="1"/>
          </p:cNvSpPr>
          <p:nvPr/>
        </p:nvSpPr>
        <p:spPr bwMode="auto">
          <a:xfrm>
            <a:off x="234185" y="-216107"/>
            <a:ext cx="457082" cy="45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25" tIns="68563" rIns="137125" bIns="68563" numCol="1" anchor="t" anchorCtr="0" compatLnSpc="1">
            <a:prstTxWarp prst="textNoShape">
              <a:avLst/>
            </a:prstTxWarp>
          </a:bodyPr>
          <a:lstStyle/>
          <a:p>
            <a:endParaRPr lang="en-US" sz="5998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32" b="68874" l="4805" r="897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405">
            <a:off x="2228835" y="497557"/>
            <a:ext cx="2117818" cy="752357"/>
          </a:xfrm>
          <a:prstGeom prst="rect">
            <a:avLst/>
          </a:prstGeom>
          <a:noFill/>
          <a:ln>
            <a:noFill/>
          </a:ln>
          <a:effectLst>
            <a:glow rad="228600">
              <a:srgbClr val="C00000">
                <a:alpha val="40000"/>
              </a:srgbClr>
            </a:glow>
            <a:outerShdw blurRad="50800" dist="50800" dir="5400000" algn="ctr" rotWithShape="0">
              <a:srgbClr val="000000">
                <a:alpha val="2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/>
          </p:cNvSpPr>
          <p:nvPr/>
        </p:nvSpPr>
        <p:spPr>
          <a:xfrm>
            <a:off x="6362381" y="625452"/>
            <a:ext cx="440826" cy="1154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750" b="1" dirty="0">
                <a:solidFill>
                  <a:srgbClr val="000000"/>
                </a:solidFill>
              </a:rPr>
              <a:t>Mark 9:44</a:t>
            </a:r>
          </a:p>
        </p:txBody>
      </p:sp>
      <p:sp>
        <p:nvSpPr>
          <p:cNvPr id="19" name="TextBox 18"/>
          <p:cNvSpPr txBox="1">
            <a:spLocks/>
          </p:cNvSpPr>
          <p:nvPr/>
        </p:nvSpPr>
        <p:spPr>
          <a:xfrm>
            <a:off x="6310526" y="1988620"/>
            <a:ext cx="493725" cy="1154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750" b="1" dirty="0">
                <a:solidFill>
                  <a:srgbClr val="000000"/>
                </a:solidFill>
              </a:rPr>
              <a:t>Mark 14:21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706" y="1161346"/>
            <a:ext cx="6807413" cy="3924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550" spc="-3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trapped in a brutally cruel Lake of Fire</a:t>
            </a:r>
            <a:r>
              <a:rPr lang="en-US" sz="1500" spc="-3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endParaRPr lang="en-US" sz="2550" spc="-3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  <a:sym typeface="Wingdings" panose="05000000000000000000" pitchFamily="2" charset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576F0-BE9A-49E5-A751-1556259C3AFA}"/>
              </a:ext>
            </a:extLst>
          </p:cNvPr>
          <p:cNvSpPr txBox="1">
            <a:spLocks/>
          </p:cNvSpPr>
          <p:nvPr/>
        </p:nvSpPr>
        <p:spPr>
          <a:xfrm>
            <a:off x="6260870" y="730721"/>
            <a:ext cx="543418" cy="1154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750" b="1" dirty="0">
                <a:solidFill>
                  <a:srgbClr val="000000"/>
                </a:solidFill>
              </a:rPr>
              <a:t>Isaiah 66:24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8FD600-C58C-49B7-BEA5-02C98A867683}"/>
              </a:ext>
            </a:extLst>
          </p:cNvPr>
          <p:cNvSpPr txBox="1">
            <a:spLocks/>
          </p:cNvSpPr>
          <p:nvPr/>
        </p:nvSpPr>
        <p:spPr>
          <a:xfrm>
            <a:off x="6186074" y="835990"/>
            <a:ext cx="618759" cy="1154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750" b="1" dirty="0">
                <a:solidFill>
                  <a:srgbClr val="000000"/>
                </a:solidFill>
              </a:rPr>
              <a:t>Exodus 16:20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26105C-0787-4D14-A274-D3D67848E285}"/>
              </a:ext>
            </a:extLst>
          </p:cNvPr>
          <p:cNvSpPr txBox="1">
            <a:spLocks/>
          </p:cNvSpPr>
          <p:nvPr/>
        </p:nvSpPr>
        <p:spPr>
          <a:xfrm>
            <a:off x="6469212" y="2089783"/>
            <a:ext cx="336632" cy="1154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750" b="1" dirty="0">
                <a:solidFill>
                  <a:srgbClr val="000000"/>
                </a:solidFill>
              </a:rPr>
              <a:t>Job 3:3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16EE71-6E5B-4771-515B-96FC295C4B4F}"/>
              </a:ext>
            </a:extLst>
          </p:cNvPr>
          <p:cNvSpPr/>
          <p:nvPr/>
        </p:nvSpPr>
        <p:spPr>
          <a:xfrm>
            <a:off x="1344539" y="366056"/>
            <a:ext cx="3770930" cy="27425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57859" y="11944"/>
            <a:ext cx="394429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70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rPr>
              <a:t>Finally, you will be…</a:t>
            </a:r>
          </a:p>
        </p:txBody>
      </p:sp>
    </p:spTree>
    <p:extLst>
      <p:ext uri="{BB962C8B-B14F-4D97-AF65-F5344CB8AC3E}">
        <p14:creationId xmlns:p14="http://schemas.microsoft.com/office/powerpoint/2010/main" val="1124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24" y="349233"/>
            <a:ext cx="2542521" cy="2334714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883" y="531"/>
            <a:ext cx="6856236" cy="342812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5998" dirty="0">
              <a:solidFill>
                <a:srgbClr val="00000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883" y="3096297"/>
            <a:ext cx="6856236" cy="102530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626099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7891" name="TextBox 7"/>
          <p:cNvSpPr txBox="1">
            <a:spLocks noChangeArrowheads="1"/>
          </p:cNvSpPr>
          <p:nvPr/>
        </p:nvSpPr>
        <p:spPr bwMode="auto">
          <a:xfrm>
            <a:off x="883" y="3059794"/>
            <a:ext cx="685623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400" dirty="0">
                <a:solidFill>
                  <a:srgbClr val="C3260C"/>
                </a:solidFill>
              </a:rPr>
              <a:t>The Bible says...</a:t>
            </a:r>
            <a:r>
              <a:rPr lang="en-US" sz="1200" dirty="0">
                <a:solidFill>
                  <a:srgbClr val="191919"/>
                </a:solidFill>
              </a:rPr>
              <a:t>…</a:t>
            </a:r>
            <a:r>
              <a:rPr lang="en-US" sz="3000" dirty="0">
                <a:solidFill>
                  <a:srgbClr val="FFFFFF"/>
                </a:solidFill>
              </a:rPr>
              <a:t>whosoever shall call upon </a:t>
            </a:r>
          </a:p>
          <a:p>
            <a:pPr algn="ctr"/>
            <a:r>
              <a:rPr lang="en-US" sz="3000" dirty="0">
                <a:solidFill>
                  <a:srgbClr val="FFFFFF"/>
                </a:solidFill>
              </a:rPr>
              <a:t>the name of the Lord </a:t>
            </a:r>
            <a:r>
              <a:rPr lang="en-US" sz="3000" dirty="0">
                <a:solidFill>
                  <a:srgbClr val="FFFFFF"/>
                </a:solidFill>
                <a:effectLst>
                  <a:glow rad="101600">
                    <a:srgbClr val="5968B0"/>
                  </a:glow>
                </a:effectLst>
                <a:latin typeface="+mn-lt"/>
              </a:rPr>
              <a:t>shall be saved</a:t>
            </a:r>
            <a:r>
              <a:rPr lang="en-US" sz="3000" dirty="0">
                <a:solidFill>
                  <a:srgbClr val="FFFFFF"/>
                </a:solidFill>
              </a:rPr>
              <a:t>.</a:t>
            </a:r>
            <a:endParaRPr lang="en-US" sz="3000" dirty="0">
              <a:solidFill>
                <a:srgbClr val="000000"/>
              </a:solidFill>
            </a:endParaRP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5714412" y="3867107"/>
            <a:ext cx="11817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C3260C"/>
                </a:solidFill>
              </a:rPr>
              <a:t>Romans 10:13</a:t>
            </a:r>
          </a:p>
        </p:txBody>
      </p:sp>
      <p:sp>
        <p:nvSpPr>
          <p:cNvPr id="63495" name="TextBox 7"/>
          <p:cNvSpPr txBox="1">
            <a:spLocks noChangeArrowheads="1"/>
          </p:cNvSpPr>
          <p:nvPr/>
        </p:nvSpPr>
        <p:spPr bwMode="auto">
          <a:xfrm>
            <a:off x="1584578" y="-54050"/>
            <a:ext cx="36760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So, the final question is…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51" y="828816"/>
            <a:ext cx="2021707" cy="156966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2250" dirty="0">
                <a:solidFill>
                  <a:srgbClr val="FFFFFF"/>
                </a:solidFill>
              </a:rPr>
              <a:t>Do you want…</a:t>
            </a:r>
          </a:p>
          <a:p>
            <a:pPr algn="ctr"/>
            <a:endParaRPr lang="en-US" sz="2250" dirty="0">
              <a:solidFill>
                <a:srgbClr val="FFFFFF"/>
              </a:solidFill>
            </a:endParaRPr>
          </a:p>
          <a:p>
            <a:pPr algn="ctr"/>
            <a:r>
              <a:rPr lang="en-US" sz="2550" kern="10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</a:t>
            </a:r>
          </a:p>
          <a:p>
            <a:pPr algn="ctr"/>
            <a:r>
              <a:rPr lang="en-US" sz="2550" kern="10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0312" y="659752"/>
            <a:ext cx="2089299" cy="17235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" dirty="0">
                <a:solidFill>
                  <a:srgbClr val="FFFFFF"/>
                </a:solidFill>
              </a:rPr>
              <a:t>Or will you die trusting in...</a:t>
            </a:r>
          </a:p>
          <a:p>
            <a:pPr algn="ctr"/>
            <a:r>
              <a:rPr lang="en-US" sz="2550" kern="10" spc="-75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</a:t>
            </a:r>
          </a:p>
          <a:p>
            <a:pPr algn="ctr"/>
            <a:r>
              <a:rPr lang="en-US" sz="2550" kern="10" spc="-75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E3CB2D9-F23F-4B7F-AE0B-5C5D9D330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2693766"/>
            <a:ext cx="6856236" cy="402528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tIns="0" bIns="0"/>
          <a:lstStyle/>
          <a:p>
            <a:r>
              <a:rPr lang="en-US" sz="2400" dirty="0">
                <a:solidFill>
                  <a:srgbClr val="000000"/>
                </a:solidFill>
              </a:rPr>
              <a:t>If you want God’s righteousness, its very simple.</a:t>
            </a:r>
          </a:p>
        </p:txBody>
      </p:sp>
    </p:spTree>
    <p:extLst>
      <p:ext uri="{BB962C8B-B14F-4D97-AF65-F5344CB8AC3E}">
        <p14:creationId xmlns:p14="http://schemas.microsoft.com/office/powerpoint/2010/main" val="112348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25" y="576630"/>
            <a:ext cx="6856236" cy="692497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/>
          <a:p>
            <a:pPr defTabSz="1371226">
              <a:lnSpc>
                <a:spcPts val="2700"/>
              </a:lnSpc>
              <a:defRPr/>
            </a:pPr>
            <a:r>
              <a:rPr lang="en-US" sz="3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REPENT</a:t>
            </a:r>
            <a:r>
              <a:rPr lang="en-US" sz="27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OF BELIEVING IN WORKS,</a:t>
            </a:r>
            <a:endParaRPr lang="en-US" sz="600" b="1" dirty="0">
              <a:ln w="19050">
                <a:solidFill>
                  <a:srgbClr val="821A08"/>
                </a:solidFill>
              </a:ln>
              <a:solidFill>
                <a:srgbClr val="FFFFFF"/>
              </a:solidFill>
            </a:endParaRPr>
          </a:p>
          <a:p>
            <a:pPr>
              <a:lnSpc>
                <a:spcPts val="2700"/>
              </a:lnSpc>
            </a:pPr>
            <a:r>
              <a:rPr lang="en-US" sz="2400" b="1" spc="-30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I must be saved by grace, without works.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31211" y="-29743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226">
              <a:defRPr/>
            </a:pPr>
            <a:r>
              <a:rPr lang="en-US" sz="3000" b="1" dirty="0">
                <a:ln w="6350">
                  <a:solidFill>
                    <a:srgbClr val="FFFFFF"/>
                  </a:solidFill>
                </a:ln>
                <a:solidFill>
                  <a:srgbClr val="821A08"/>
                </a:solidFill>
              </a:rPr>
              <a:t>Dear Lord,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56" y="3557613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 b="1">
                <a:ln w="6350">
                  <a:solidFill>
                    <a:schemeClr val="tx1"/>
                  </a:solidFill>
                </a:ln>
                <a:solidFill>
                  <a:srgbClr val="821A08"/>
                </a:solidFill>
              </a:defRPr>
            </a:lvl1pPr>
          </a:lstStyle>
          <a:p>
            <a:pPr defTabSz="1371226">
              <a:defRPr/>
            </a:pPr>
            <a:r>
              <a:rPr lang="en-US" sz="3000" dirty="0">
                <a:ln w="6350">
                  <a:solidFill>
                    <a:srgbClr val="FFFFFF"/>
                  </a:solidFill>
                </a:ln>
              </a:rPr>
              <a:t>Amen.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024" y="34358"/>
            <a:ext cx="5002035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371226">
              <a:defRPr/>
            </a:pPr>
            <a:r>
              <a:rPr lang="en-US" sz="2400" dirty="0">
                <a:solidFill>
                  <a:srgbClr val="000000"/>
                </a:solidFill>
              </a:rPr>
              <a:t>You just need to </a:t>
            </a:r>
            <a:r>
              <a:rPr lang="en-US" sz="2400" b="1" dirty="0">
                <a:solidFill>
                  <a:srgbClr val="000000"/>
                </a:solidFill>
              </a:rPr>
              <a:t>sincerely</a:t>
            </a:r>
            <a:r>
              <a:rPr lang="en-US" sz="2400" dirty="0">
                <a:solidFill>
                  <a:srgbClr val="000000"/>
                </a:solidFill>
              </a:rPr>
              <a:t> pray…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24" y="1366615"/>
            <a:ext cx="7401718" cy="692497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/>
          <a:p>
            <a:pPr defTabSz="1371226">
              <a:lnSpc>
                <a:spcPts val="2700"/>
              </a:lnSpc>
              <a:defRPr/>
            </a:pPr>
            <a:r>
              <a:rPr lang="en-US" sz="3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30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7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IS GOD,</a:t>
            </a:r>
          </a:p>
          <a:p>
            <a:pPr defTabSz="1371226">
              <a:lnSpc>
                <a:spcPts val="2700"/>
              </a:lnSpc>
              <a:tabLst>
                <a:tab pos="2463924" algn="l"/>
              </a:tabLst>
              <a:defRPr/>
            </a:pPr>
            <a:r>
              <a:rPr lang="en-US" sz="225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	</a:t>
            </a:r>
            <a:r>
              <a:rPr lang="en-US" sz="18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4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 One True Almighty God.</a:t>
            </a:r>
            <a:endParaRPr lang="en-US" sz="225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25" y="2200457"/>
            <a:ext cx="6856236" cy="692497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/>
          <a:p>
            <a:pPr defTabSz="1371226">
              <a:lnSpc>
                <a:spcPts val="2700"/>
              </a:lnSpc>
              <a:defRPr/>
            </a:pPr>
            <a:r>
              <a:rPr lang="en-US" sz="3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30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7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ONLY</a:t>
            </a:r>
            <a:r>
              <a:rPr lang="en-US" sz="30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7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MATTERS, </a:t>
            </a:r>
          </a:p>
          <a:p>
            <a:pPr defTabSz="1371226">
              <a:lnSpc>
                <a:spcPts val="2700"/>
              </a:lnSpc>
              <a:defRPr/>
            </a:pP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65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65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8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575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4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Jesus died for me, and rose again.</a:t>
            </a:r>
            <a:endParaRPr lang="en-US" sz="2250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25" y="3012373"/>
            <a:ext cx="6856236" cy="692497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/>
          <a:p>
            <a:pPr defTabSz="1371226">
              <a:lnSpc>
                <a:spcPts val="2700"/>
              </a:lnSpc>
              <a:defRPr/>
            </a:pPr>
            <a:r>
              <a:rPr lang="en-US" sz="30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SUBMIT</a:t>
            </a:r>
            <a:r>
              <a:rPr lang="en-US" sz="27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TO GOD’S RIGHTEOUSNESS,</a:t>
            </a:r>
          </a:p>
          <a:p>
            <a:pPr defTabSz="1371226">
              <a:lnSpc>
                <a:spcPts val="2700"/>
              </a:lnSpc>
              <a:tabLst>
                <a:tab pos="1199823" algn="l"/>
              </a:tabLst>
              <a:defRPr/>
            </a:pPr>
            <a:r>
              <a:rPr lang="en-US" sz="18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5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8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333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5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4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so I will have, the impossibility of sin.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43482" y="3681297"/>
            <a:ext cx="4887765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371226">
              <a:defRPr/>
            </a:pPr>
            <a:r>
              <a:rPr lang="en-US" sz="2250" dirty="0">
                <a:solidFill>
                  <a:srgbClr val="000000"/>
                </a:solidFill>
              </a:rPr>
              <a:t>Would you like to pray that right now?</a:t>
            </a:r>
          </a:p>
        </p:txBody>
      </p:sp>
    </p:spTree>
    <p:extLst>
      <p:ext uri="{BB962C8B-B14F-4D97-AF65-F5344CB8AC3E}">
        <p14:creationId xmlns:p14="http://schemas.microsoft.com/office/powerpoint/2010/main" val="245775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8686" y="-4960"/>
            <a:ext cx="6748434" cy="5078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2700" b="1" dirty="0">
                <a:solidFill>
                  <a:srgbClr val="000000"/>
                </a:solidFill>
              </a:rPr>
              <a:t>If you prayed that and you meant it…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" y="2107448"/>
            <a:ext cx="6741965" cy="231795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000" u="none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</a:t>
            </a:r>
            <a:r>
              <a:rPr lang="en-US" sz="30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GOD’S RIGHTEOUSNESS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3097" y="2461026"/>
            <a:ext cx="4224977" cy="214289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400" u="none" spc="-60" dirty="0">
                <a:ln w="12700">
                  <a:solidFill>
                    <a:srgbClr val="000000"/>
                  </a:solidFill>
                </a:ln>
              </a:rPr>
              <a:t>You can </a:t>
            </a:r>
            <a:r>
              <a:rPr lang="en-US" sz="2400" spc="-60" dirty="0">
                <a:ln w="12700">
                  <a:solidFill>
                    <a:srgbClr val="000000"/>
                  </a:solidFill>
                </a:ln>
              </a:rPr>
              <a:t>NEVER</a:t>
            </a:r>
            <a:r>
              <a:rPr lang="en-US" sz="2400" u="none" spc="-60" dirty="0">
                <a:ln w="12700">
                  <a:solidFill>
                    <a:srgbClr val="000000"/>
                  </a:solidFill>
                </a:ln>
              </a:rPr>
              <a:t> lose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2476" y="1406720"/>
            <a:ext cx="5700249" cy="214289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400" dirty="0">
                <a:ln w="12700">
                  <a:solidFill>
                    <a:srgbClr val="000000"/>
                  </a:solidFill>
                </a:ln>
              </a:rPr>
              <a:t>No matter what your </a:t>
            </a:r>
            <a:r>
              <a:rPr lang="en-US" sz="2400" u="sng" dirty="0">
                <a:ln w="12700">
                  <a:solidFill>
                    <a:srgbClr val="000000"/>
                  </a:solidFill>
                </a:ln>
              </a:rPr>
              <a:t>FLESH</a:t>
            </a:r>
            <a:r>
              <a:rPr lang="en-US" sz="2400" dirty="0">
                <a:ln w="12700">
                  <a:solidFill>
                    <a:srgbClr val="000000"/>
                  </a:solidFill>
                </a:ln>
              </a:rPr>
              <a:t> does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3" y="723434"/>
            <a:ext cx="6741965" cy="231795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0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the </a:t>
            </a:r>
            <a:r>
              <a:rPr lang="en-US" sz="3000" u="sng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IMPOSSIBILITY OF SIN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3097" y="1070548"/>
            <a:ext cx="6756779" cy="214289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400" dirty="0">
                <a:ln w="12700">
                  <a:solidFill>
                    <a:srgbClr val="000000"/>
                  </a:solidFill>
                </a:ln>
              </a:rPr>
              <a:t>Your </a:t>
            </a:r>
            <a:r>
              <a:rPr lang="en-US" sz="2400" u="sng" dirty="0">
                <a:ln w="12700">
                  <a:solidFill>
                    <a:srgbClr val="000000"/>
                  </a:solidFill>
                </a:ln>
              </a:rPr>
              <a:t>SPIRIT</a:t>
            </a:r>
            <a:r>
              <a:rPr lang="en-US" sz="2400" dirty="0">
                <a:ln w="12700">
                  <a:solidFill>
                    <a:srgbClr val="000000"/>
                  </a:solidFill>
                </a:ln>
              </a:rPr>
              <a:t> is 100% perfect and cannot sin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" y="3185320"/>
            <a:ext cx="6627695" cy="231795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0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Even if YOU become a serial killer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3098" y="3356233"/>
            <a:ext cx="6259750" cy="666849"/>
          </a:xfrm>
          <a:prstGeom prst="rect">
            <a:avLst/>
          </a:prstGeom>
          <a:noFill/>
        </p:spPr>
        <p:txBody>
          <a:bodyPr wrap="square" lIns="68563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pPr>
              <a:lnSpc>
                <a:spcPts val="2550"/>
              </a:lnSpc>
            </a:pPr>
            <a:r>
              <a:rPr lang="en-US" sz="2400" dirty="0">
                <a:ln w="12700">
                  <a:solidFill>
                    <a:srgbClr val="000000"/>
                  </a:solidFill>
                </a:ln>
              </a:rPr>
              <a:t>Because Jesus was </a:t>
            </a:r>
            <a:r>
              <a:rPr lang="en-US" sz="2400" u="sng" dirty="0">
                <a:ln w="12700">
                  <a:solidFill>
                    <a:srgbClr val="000000"/>
                  </a:solidFill>
                </a:ln>
              </a:rPr>
              <a:t>NOT</a:t>
            </a:r>
            <a:r>
              <a:rPr lang="en-US" sz="2400" dirty="0">
                <a:ln w="12700">
                  <a:solidFill>
                    <a:srgbClr val="000000"/>
                  </a:solidFill>
                </a:ln>
              </a:rPr>
              <a:t> a serial killer!</a:t>
            </a:r>
          </a:p>
          <a:p>
            <a:pPr>
              <a:lnSpc>
                <a:spcPts val="2550"/>
              </a:lnSpc>
            </a:pPr>
            <a:r>
              <a:rPr lang="en-US" sz="2400" dirty="0">
                <a:ln w="12700">
                  <a:solidFill>
                    <a:srgbClr val="000000"/>
                  </a:solidFill>
                </a:ln>
              </a:rPr>
              <a:t>                           and ONLY JESUS matters</a:t>
            </a:r>
          </a:p>
        </p:txBody>
      </p:sp>
    </p:spTree>
    <p:extLst>
      <p:ext uri="{BB962C8B-B14F-4D97-AF65-F5344CB8AC3E}">
        <p14:creationId xmlns:p14="http://schemas.microsoft.com/office/powerpoint/2010/main" val="15451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2" y="69756"/>
            <a:ext cx="6856238" cy="1231106"/>
          </a:xfrm>
          <a:prstGeom prst="rect">
            <a:avLst/>
          </a:prstGeom>
          <a:noFill/>
        </p:spPr>
        <p:txBody>
          <a:bodyPr wrap="square" lIns="13713" tIns="0" rIns="13713" bIns="0" rtlCol="0">
            <a:spAutoFit/>
          </a:bodyPr>
          <a:lstStyle>
            <a:defPPr>
              <a:defRPr lang="en-US"/>
            </a:defPPr>
            <a:lvl1pPr>
              <a:defRPr sz="2000" b="1" spc="-60">
                <a:ln w="9525">
                  <a:solidFill>
                    <a:schemeClr val="bg1"/>
                  </a:solidFill>
                </a:ln>
                <a:solidFill>
                  <a:srgbClr val="5968B0"/>
                </a:solidFill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ts val="3150"/>
              </a:lnSpc>
            </a:pPr>
            <a:r>
              <a:rPr lang="en-US" sz="30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Years from now, someone may ask, </a:t>
            </a:r>
          </a:p>
          <a:p>
            <a:pPr algn="ctr">
              <a:lnSpc>
                <a:spcPts val="3150"/>
              </a:lnSpc>
            </a:pPr>
            <a:r>
              <a:rPr lang="en-US" sz="30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“are you going to go to Heaven when you die”?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28698" y="3819333"/>
            <a:ext cx="2015733" cy="41138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43" y="2520259"/>
            <a:ext cx="6856236" cy="1384995"/>
          </a:xfrm>
          <a:prstGeom prst="rect">
            <a:avLst/>
          </a:prstGeom>
          <a:noFill/>
        </p:spPr>
        <p:txBody>
          <a:bodyPr wrap="square" lIns="27425" tIns="0" rIns="27425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 algn="l">
              <a:lnSpc>
                <a:spcPts val="3600"/>
              </a:lnSpc>
            </a:pPr>
            <a:r>
              <a:rPr lang="en-US" sz="27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You can answer… </a:t>
            </a:r>
            <a:endParaRPr lang="en-US" sz="315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ts val="3600"/>
              </a:lnSpc>
            </a:pPr>
            <a:r>
              <a:rPr lang="en-US" sz="31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Because I have </a:t>
            </a:r>
            <a:r>
              <a:rPr lang="en-US" sz="3450" kern="10" dirty="0">
                <a:ln w="2857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6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  <a:p>
            <a:pPr>
              <a:lnSpc>
                <a:spcPts val="3600"/>
              </a:lnSpc>
            </a:pPr>
            <a:endParaRPr lang="en-US" sz="30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00108" y="1367179"/>
            <a:ext cx="3999471" cy="415498"/>
          </a:xfrm>
          <a:prstGeom prst="rect">
            <a:avLst/>
          </a:prstGeom>
          <a:noFill/>
        </p:spPr>
        <p:txBody>
          <a:bodyPr wrap="square" lIns="27425" tIns="0" rIns="27425" bIns="0" rtlCol="0">
            <a:spAutoFit/>
          </a:bodyPr>
          <a:lstStyle/>
          <a:p>
            <a:pPr algn="ctr"/>
            <a:r>
              <a:rPr lang="en-US" sz="2700" b="1" spc="-6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Now you can answer…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6630" y="1191379"/>
            <a:ext cx="3428120" cy="646203"/>
          </a:xfrm>
          <a:prstGeom prst="rect">
            <a:avLst/>
          </a:prstGeom>
          <a:noFill/>
        </p:spPr>
        <p:txBody>
          <a:bodyPr wrap="square" lIns="13713" tIns="0" rIns="13713" bIns="0" rtlCol="0">
            <a:spAutoFit/>
          </a:bodyPr>
          <a:lstStyle/>
          <a:p>
            <a:pPr algn="ctr"/>
            <a:r>
              <a:rPr lang="en-US" sz="4199" b="1" spc="-45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Absolutely!!</a:t>
            </a:r>
            <a:endParaRPr lang="en-US" sz="3000" b="1" spc="-45" dirty="0">
              <a:ln w="9525"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0464" y="1924280"/>
            <a:ext cx="6878933" cy="461665"/>
          </a:xfrm>
          <a:prstGeom prst="rect">
            <a:avLst/>
          </a:prstGeom>
          <a:noFill/>
          <a:effectLst>
            <a:glow rad="38100">
              <a:srgbClr val="5968B0">
                <a:alpha val="60000"/>
              </a:srgbClr>
            </a:glow>
          </a:effectLst>
        </p:spPr>
        <p:txBody>
          <a:bodyPr wrap="none" lIns="7619" tIns="0" rIns="7619" bIns="0" rtlCol="0">
            <a:spAutoFit/>
          </a:bodyPr>
          <a:lstStyle>
            <a:defPPr>
              <a:defRPr lang="en-US"/>
            </a:defPPr>
            <a:lvl1pPr algn="ctr">
              <a:defRPr sz="2000" b="1" spc="-60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3000" spc="-67" dirty="0">
                <a:ln w="19050">
                  <a:solidFill>
                    <a:srgbClr val="5968B0"/>
                  </a:solidFill>
                </a:ln>
                <a:effectLst>
                  <a:glow rad="38100">
                    <a:srgbClr val="5968B0">
                      <a:alpha val="60000"/>
                    </a:srgbClr>
                  </a:glow>
                </a:effectLst>
              </a:rPr>
              <a:t>“How can you say that?” they may ask.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D45C91-08D1-453A-90D6-D1E58437941B}"/>
              </a:ext>
            </a:extLst>
          </p:cNvPr>
          <p:cNvSpPr txBox="1"/>
          <p:nvPr/>
        </p:nvSpPr>
        <p:spPr>
          <a:xfrm>
            <a:off x="18443" y="3429236"/>
            <a:ext cx="6856236" cy="461665"/>
          </a:xfrm>
          <a:prstGeom prst="rect">
            <a:avLst/>
          </a:prstGeom>
          <a:noFill/>
        </p:spPr>
        <p:txBody>
          <a:bodyPr wrap="square" lIns="27425" tIns="0" rIns="27425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>
              <a:lnSpc>
                <a:spcPts val="3600"/>
              </a:lnSpc>
            </a:pPr>
            <a:r>
              <a:rPr lang="en-US" sz="31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It is impossible for me to go to Hell!</a:t>
            </a:r>
          </a:p>
        </p:txBody>
      </p:sp>
    </p:spTree>
    <p:extLst>
      <p:ext uri="{BB962C8B-B14F-4D97-AF65-F5344CB8AC3E}">
        <p14:creationId xmlns:p14="http://schemas.microsoft.com/office/powerpoint/2010/main" val="8799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69" y="3009778"/>
            <a:ext cx="4634904" cy="1393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DBE2B0-B6A7-BDE8-AB4E-7AAC2DD868DA}"/>
              </a:ext>
            </a:extLst>
          </p:cNvPr>
          <p:cNvSpPr txBox="1"/>
          <p:nvPr/>
        </p:nvSpPr>
        <p:spPr>
          <a:xfrm>
            <a:off x="253089" y="470105"/>
            <a:ext cx="6173486" cy="2349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67" b="1" u="sng" dirty="0"/>
              <a:t>THE END</a:t>
            </a:r>
            <a:endParaRPr lang="en-US" sz="3667" u="sng" dirty="0"/>
          </a:p>
          <a:p>
            <a:pPr algn="ctr"/>
            <a:endParaRPr lang="en-US" sz="3667" dirty="0"/>
          </a:p>
          <a:p>
            <a:pPr algn="ctr"/>
            <a:r>
              <a:rPr lang="en-US" sz="3667" dirty="0"/>
              <a:t>Begin the presentation again</a:t>
            </a:r>
          </a:p>
          <a:p>
            <a:pPr algn="ctr"/>
            <a:r>
              <a:rPr lang="en-US" sz="3667" dirty="0"/>
              <a:t>on the front of the next card.</a:t>
            </a:r>
          </a:p>
        </p:txBody>
      </p:sp>
    </p:spTree>
    <p:extLst>
      <p:ext uri="{BB962C8B-B14F-4D97-AF65-F5344CB8AC3E}">
        <p14:creationId xmlns:p14="http://schemas.microsoft.com/office/powerpoint/2010/main" val="40323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77" y="1028964"/>
            <a:ext cx="6068577" cy="18240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BC88E2-DBBD-44A7-F1E7-4390A35E63E1}"/>
              </a:ext>
            </a:extLst>
          </p:cNvPr>
          <p:cNvSpPr txBox="1"/>
          <p:nvPr/>
        </p:nvSpPr>
        <p:spPr>
          <a:xfrm>
            <a:off x="900752" y="3429000"/>
            <a:ext cx="50486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/>
              <a:t>www.LibertyHavenBC.com/Lordswatch</a:t>
            </a:r>
          </a:p>
        </p:txBody>
      </p:sp>
    </p:spTree>
    <p:extLst>
      <p:ext uri="{BB962C8B-B14F-4D97-AF65-F5344CB8AC3E}">
        <p14:creationId xmlns:p14="http://schemas.microsoft.com/office/powerpoint/2010/main" val="98413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C71B85A7-B922-E8C3-A02C-3C24E34A3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457" y="2659385"/>
            <a:ext cx="2627695" cy="27424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212" kern="10" spc="-9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  <a:endParaRPr lang="en-US" sz="2212" dirty="0">
              <a:ln w="12700">
                <a:solidFill>
                  <a:srgbClr val="C3260C"/>
                </a:solidFill>
              </a:ln>
              <a:solidFill>
                <a:srgbClr val="FFFFFF"/>
              </a:solidFill>
              <a:effectLst>
                <a:glow rad="508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CD56C79-06B4-3F6F-448A-60F396CC9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755" y="3440426"/>
            <a:ext cx="3357156" cy="27424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550" kern="10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 righteousness of God</a:t>
            </a:r>
            <a:endParaRPr lang="en-US" sz="255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880" y="3761643"/>
            <a:ext cx="6863018" cy="352893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95988" anchor="t" anchorCtr="0"/>
          <a:lstStyle/>
          <a:p>
            <a:pPr algn="ctr"/>
            <a:r>
              <a:rPr lang="en-US" sz="2400" b="1" spc="-30" dirty="0">
                <a:solidFill>
                  <a:srgbClr val="000000"/>
                </a:solidFill>
              </a:rPr>
              <a:t>This LOST person is still trusting in their works.</a:t>
            </a:r>
            <a:endParaRPr lang="en-US" sz="2400" spc="-3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883" y="265"/>
            <a:ext cx="6856238" cy="283755"/>
          </a:xfrm>
          <a:prstGeom prst="rect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>
              <a:lnSpc>
                <a:spcPts val="2400"/>
              </a:lnSpc>
            </a:pPr>
            <a:r>
              <a:rPr lang="en-US" sz="2100" u="sng" spc="-90" dirty="0">
                <a:solidFill>
                  <a:srgbClr val="FFFF00"/>
                </a:solidFill>
              </a:rPr>
              <a:t>User Guide: How dare we judge a person as saved or lost?</a:t>
            </a:r>
          </a:p>
        </p:txBody>
      </p:sp>
      <p:sp>
        <p:nvSpPr>
          <p:cNvPr id="55301" name="Rectangle 7"/>
          <p:cNvSpPr>
            <a:spLocks noChangeArrowheads="1"/>
          </p:cNvSpPr>
          <p:nvPr/>
        </p:nvSpPr>
        <p:spPr bwMode="auto">
          <a:xfrm>
            <a:off x="104684" y="1923968"/>
            <a:ext cx="16569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626099"/>
            <a:r>
              <a:rPr lang="en-US" sz="2100" dirty="0">
                <a:solidFill>
                  <a:srgbClr val="FFFFFF"/>
                </a:solidFill>
              </a:rPr>
              <a:t>ignorant</a:t>
            </a:r>
            <a:r>
              <a:rPr lang="en-US" sz="2400" dirty="0">
                <a:solidFill>
                  <a:srgbClr val="FFFFFF"/>
                </a:solidFill>
              </a:rPr>
              <a:t> of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883" y="284021"/>
            <a:ext cx="6856236" cy="637644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/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Judge not according to the appearance,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judge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3000" b="1" i="1" u="sng" dirty="0">
                <a:solidFill>
                  <a:schemeClr val="tx1"/>
                </a:solidFill>
                <a:latin typeface="Cambria" panose="02040503050406030204" pitchFamily="18" charset="0"/>
              </a:rPr>
              <a:t>righteous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judgment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>
              <a:lnSpc>
                <a:spcPts val="2400"/>
              </a:lnSpc>
            </a:pP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104685" y="2649847"/>
            <a:ext cx="331384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626099"/>
            <a:r>
              <a:rPr lang="en-US" sz="2100" dirty="0">
                <a:solidFill>
                  <a:srgbClr val="FFFFFF"/>
                </a:solidFill>
              </a:rPr>
              <a:t>going about to establish</a:t>
            </a:r>
          </a:p>
        </p:txBody>
      </p:sp>
      <p:sp>
        <p:nvSpPr>
          <p:cNvPr id="56" name="Rectangle 7"/>
          <p:cNvSpPr>
            <a:spLocks noChangeArrowheads="1"/>
          </p:cNvSpPr>
          <p:nvPr/>
        </p:nvSpPr>
        <p:spPr bwMode="auto">
          <a:xfrm>
            <a:off x="104685" y="3392358"/>
            <a:ext cx="3690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626099"/>
            <a:r>
              <a:rPr lang="en-US" sz="2400" dirty="0">
                <a:solidFill>
                  <a:srgbClr val="FFFFFF"/>
                </a:solidFill>
              </a:rPr>
              <a:t>they have not submitted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" y="1743363"/>
            <a:ext cx="6863015" cy="276999"/>
          </a:xfrm>
          <a:prstGeom prst="rect">
            <a:avLst/>
          </a:prstGeom>
          <a:noFill/>
        </p:spPr>
        <p:txBody>
          <a:bodyPr wrap="square" lIns="41138" tIns="0" rIns="41138" bIns="0" rtlCol="0">
            <a:spAutoFit/>
          </a:bodyPr>
          <a:lstStyle/>
          <a:p>
            <a:r>
              <a:rPr lang="en-US" sz="1800" b="1" spc="-30" dirty="0">
                <a:solidFill>
                  <a:srgbClr val="FFFF00"/>
                </a:solidFill>
              </a:rPr>
              <a:t>When asked Q1 </a:t>
            </a:r>
            <a:r>
              <a:rPr lang="en-US" sz="1800" b="1" spc="-30" dirty="0">
                <a:solidFill>
                  <a:schemeClr val="tx1"/>
                </a:solidFill>
              </a:rPr>
              <a:t>about their “need for righteousness”, </a:t>
            </a:r>
            <a:r>
              <a:rPr lang="en-US" sz="1800" dirty="0">
                <a:solidFill>
                  <a:srgbClr val="FFFFFF"/>
                </a:solidFill>
              </a:rPr>
              <a:t>were they,</a:t>
            </a:r>
            <a:endParaRPr lang="en-US" sz="2100" dirty="0">
              <a:solidFill>
                <a:srgbClr val="FFFF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84" y="2404708"/>
            <a:ext cx="6610572" cy="276999"/>
          </a:xfrm>
          <a:prstGeom prst="rect">
            <a:avLst/>
          </a:prstGeom>
          <a:noFill/>
        </p:spPr>
        <p:txBody>
          <a:bodyPr wrap="none" lIns="41138" tIns="0" rIns="41138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1800" dirty="0">
                <a:solidFill>
                  <a:srgbClr val="FFFF00"/>
                </a:solidFill>
              </a:rPr>
              <a:t>When asked Q2 </a:t>
            </a:r>
            <a:r>
              <a:rPr lang="en-US" sz="1800" dirty="0">
                <a:solidFill>
                  <a:schemeClr val="tx1"/>
                </a:solidFill>
              </a:rPr>
              <a:t>about being a serial killer, </a:t>
            </a:r>
            <a:r>
              <a:rPr lang="en-US" sz="1800" b="0" dirty="0">
                <a:solidFill>
                  <a:schemeClr val="tx1"/>
                </a:solidFill>
              </a:rPr>
              <a:t>do they </a:t>
            </a:r>
            <a:r>
              <a:rPr lang="en-US" sz="1800" b="0" dirty="0">
                <a:solidFill>
                  <a:srgbClr val="FFFFFF"/>
                </a:solidFill>
              </a:rPr>
              <a:t>believe in,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3" y="3092298"/>
            <a:ext cx="6803951" cy="369332"/>
          </a:xfrm>
          <a:prstGeom prst="rect">
            <a:avLst/>
          </a:prstGeom>
          <a:noFill/>
        </p:spPr>
        <p:txBody>
          <a:bodyPr wrap="square" lIns="41138" tIns="0" rIns="41138" bIns="0" rtlCol="0">
            <a:spAutoFit/>
          </a:bodyPr>
          <a:lstStyle/>
          <a:p>
            <a:r>
              <a:rPr lang="en-US" sz="2100" b="1" spc="-30" dirty="0">
                <a:solidFill>
                  <a:srgbClr val="FFFF00"/>
                </a:solidFill>
              </a:rPr>
              <a:t>If both answers are ‘yes’</a:t>
            </a:r>
            <a:r>
              <a:rPr lang="en-US" sz="2100" b="1" spc="-30" dirty="0">
                <a:solidFill>
                  <a:schemeClr val="tx1"/>
                </a:solidFill>
              </a:rPr>
              <a:t>, </a:t>
            </a:r>
            <a:r>
              <a:rPr lang="en-US" sz="2400" b="1" spc="-3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Romans 10:2-3</a:t>
            </a:r>
            <a:r>
              <a:rPr lang="en-US" sz="2100" b="1" spc="-30" dirty="0">
                <a:solidFill>
                  <a:schemeClr val="tx1"/>
                </a:solidFill>
              </a:rPr>
              <a:t> says,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5F01F5A5-E126-4119-9D23-C4F0E579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626" y="626831"/>
            <a:ext cx="59311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John 7:24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0BDAF86-10F6-44B4-961F-27E07FE01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924280"/>
            <a:ext cx="6856238" cy="280007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13713" anchor="b" anchorCtr="0"/>
          <a:lstStyle/>
          <a:p>
            <a:pPr algn="ctr">
              <a:lnSpc>
                <a:spcPts val="2400"/>
              </a:lnSpc>
            </a:pPr>
            <a:r>
              <a:rPr lang="en-US" sz="2100" b="1" spc="-45" dirty="0">
                <a:solidFill>
                  <a:srgbClr val="000000"/>
                </a:solidFill>
              </a:rPr>
              <a:t>We PROVE it with hard questions, about </a:t>
            </a:r>
            <a:r>
              <a:rPr lang="en-US" sz="2100" b="1" u="sng" spc="-45" dirty="0">
                <a:solidFill>
                  <a:srgbClr val="000000"/>
                </a:solidFill>
              </a:rPr>
              <a:t>righteousness</a:t>
            </a:r>
            <a:r>
              <a:rPr lang="en-US" sz="2100" b="1" spc="-45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38A0F9E5-A9CB-4CA3-A795-5DF116BC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226" y="672195"/>
            <a:ext cx="75020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1 Kings 10:1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635188-FA72-4145-BFE1-8667335BDB3E}"/>
              </a:ext>
            </a:extLst>
          </p:cNvPr>
          <p:cNvSpPr txBox="1"/>
          <p:nvPr/>
        </p:nvSpPr>
        <p:spPr>
          <a:xfrm>
            <a:off x="882" y="1211260"/>
            <a:ext cx="6849887" cy="32741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…the tree is known by his fruit…the fruit of our lips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4F754C94-BD9F-45F7-84C0-01C928A6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41" y="1208173"/>
            <a:ext cx="884858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Matthew 12:33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FF4EB840-850D-4C60-95E3-B95CF794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41" y="1336000"/>
            <a:ext cx="908903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Hebrews 13:15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7EC8C16-1479-4547-A350-4B3A78BE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" y="1511730"/>
            <a:ext cx="6856236" cy="257949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/>
            <a:r>
              <a:rPr lang="en-US" sz="2100" b="1" spc="-30" dirty="0">
                <a:solidFill>
                  <a:srgbClr val="000000"/>
                </a:solidFill>
              </a:rPr>
              <a:t>We check their heart </a:t>
            </a:r>
            <a:r>
              <a:rPr lang="en-US" sz="1800" b="1" spc="-30" dirty="0">
                <a:solidFill>
                  <a:srgbClr val="000000"/>
                </a:solidFill>
              </a:rPr>
              <a:t>(words)</a:t>
            </a:r>
            <a:r>
              <a:rPr lang="en-US" sz="2100" b="1" spc="-30" dirty="0">
                <a:solidFill>
                  <a:srgbClr val="000000"/>
                </a:solidFill>
              </a:rPr>
              <a:t>, not their works </a:t>
            </a:r>
            <a:r>
              <a:rPr lang="en-US" sz="1650" b="1" spc="-30" dirty="0">
                <a:solidFill>
                  <a:srgbClr val="000000"/>
                </a:solidFill>
              </a:rPr>
              <a:t>(appearance)</a:t>
            </a:r>
            <a:r>
              <a:rPr lang="en-US" sz="2100" b="1" spc="-30" dirty="0">
                <a:solidFill>
                  <a:srgbClr val="000000"/>
                </a:solidFill>
              </a:rPr>
              <a:t>.</a:t>
            </a:r>
            <a:endParaRPr lang="en-US" sz="2100" spc="-30" dirty="0">
              <a:solidFill>
                <a:srgbClr val="0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E96AE1-076F-4322-AA79-40E0318743C0}"/>
              </a:ext>
            </a:extLst>
          </p:cNvPr>
          <p:cNvSpPr txBox="1"/>
          <p:nvPr/>
        </p:nvSpPr>
        <p:spPr>
          <a:xfrm>
            <a:off x="3681970" y="1953600"/>
            <a:ext cx="22854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100" dirty="0">
                <a:solidFill>
                  <a:schemeClr val="tx1"/>
                </a:solidFill>
              </a:rPr>
              <a:t>?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15097F-4E99-47C9-8A0D-E9E97259C81E}"/>
              </a:ext>
            </a:extLst>
          </p:cNvPr>
          <p:cNvSpPr txBox="1"/>
          <p:nvPr/>
        </p:nvSpPr>
        <p:spPr>
          <a:xfrm>
            <a:off x="5552169" y="2636394"/>
            <a:ext cx="27302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2100" dirty="0">
                <a:solidFill>
                  <a:schemeClr val="tx1"/>
                </a:solidFill>
              </a:rPr>
              <a:t>?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7BCF6-5A07-4FF6-B02B-839EF130C8FD}"/>
              </a:ext>
            </a:extLst>
          </p:cNvPr>
          <p:cNvSpPr txBox="1"/>
          <p:nvPr/>
        </p:nvSpPr>
        <p:spPr>
          <a:xfrm>
            <a:off x="3858920" y="2039954"/>
            <a:ext cx="299184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500" b="1" spc="-45" dirty="0">
                <a:solidFill>
                  <a:schemeClr val="tx1"/>
                </a:solidFill>
              </a:rPr>
              <a:t>No</a:t>
            </a:r>
            <a:r>
              <a:rPr lang="en-US" sz="1500" b="1" spc="-45" dirty="0"/>
              <a:t>=“I need God’s Righteousness”</a:t>
            </a:r>
          </a:p>
          <a:p>
            <a:pPr>
              <a:lnSpc>
                <a:spcPts val="1500"/>
              </a:lnSpc>
            </a:pPr>
            <a:r>
              <a:rPr lang="en-US" sz="1500" b="1" spc="-45" dirty="0">
                <a:solidFill>
                  <a:schemeClr val="tx1"/>
                </a:solidFill>
              </a:rPr>
              <a:t>Yes</a:t>
            </a:r>
            <a:r>
              <a:rPr lang="en-US" sz="1500" b="1" spc="-45" dirty="0"/>
              <a:t>=any other answer</a:t>
            </a:r>
            <a:endParaRPr lang="es-MX" sz="1500" b="1" spc="-45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D2CC61-BA47-4984-8BD9-E768FCCF47D3}"/>
              </a:ext>
            </a:extLst>
          </p:cNvPr>
          <p:cNvSpPr txBox="1"/>
          <p:nvPr/>
        </p:nvSpPr>
        <p:spPr>
          <a:xfrm>
            <a:off x="4571707" y="2746581"/>
            <a:ext cx="22854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500" b="1" spc="-45" dirty="0"/>
              <a:t>                          </a:t>
            </a:r>
            <a:r>
              <a:rPr lang="en-US" sz="1500" b="1" spc="-45" dirty="0">
                <a:solidFill>
                  <a:schemeClr val="tx1"/>
                </a:solidFill>
              </a:rPr>
              <a:t>No</a:t>
            </a:r>
            <a:r>
              <a:rPr lang="en-US" sz="1500" b="1" spc="-45" dirty="0"/>
              <a:t>=“No”</a:t>
            </a:r>
          </a:p>
          <a:p>
            <a:pPr>
              <a:lnSpc>
                <a:spcPts val="1500"/>
              </a:lnSpc>
            </a:pPr>
            <a:r>
              <a:rPr lang="en-US" sz="1500" b="1" spc="-45" dirty="0"/>
              <a:t>       </a:t>
            </a:r>
            <a:r>
              <a:rPr lang="en-US" sz="1500" b="1" spc="-45" dirty="0">
                <a:solidFill>
                  <a:schemeClr val="tx1"/>
                </a:solidFill>
              </a:rPr>
              <a:t>Yes</a:t>
            </a:r>
            <a:r>
              <a:rPr lang="en-US" sz="1500" b="1" spc="-45" dirty="0"/>
              <a:t>=any other answer</a:t>
            </a:r>
            <a:endParaRPr lang="es-MX" sz="1500" b="1" spc="-45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CB0C383-764F-DDDA-243E-80C595333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5192" y="1973778"/>
            <a:ext cx="2277788" cy="274249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250" kern="10" spc="-9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2250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57777"/>
      </p:ext>
    </p:extLst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83" y="529"/>
            <a:ext cx="6856236" cy="207256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626099">
              <a:lnSpc>
                <a:spcPts val="1350"/>
              </a:lnSpc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883" y="-47868"/>
            <a:ext cx="68562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000" dirty="0">
                <a:solidFill>
                  <a:srgbClr val="FFFFFF"/>
                </a:solidFill>
              </a:rPr>
              <a:t> They profess that they know God;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522850" y="457554"/>
            <a:ext cx="878959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575" dirty="0">
                <a:solidFill>
                  <a:schemeClr val="tx1">
                    <a:lumMod val="50000"/>
                  </a:schemeClr>
                </a:solidFill>
              </a:rPr>
              <a:t>Titus 1:16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82871" y="336792"/>
            <a:ext cx="68562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000" dirty="0">
                <a:solidFill>
                  <a:srgbClr val="FFFFFF"/>
                </a:solidFill>
              </a:rPr>
              <a:t>but </a:t>
            </a:r>
            <a:r>
              <a:rPr lang="en-US" sz="3000" b="1" spc="-7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works</a:t>
            </a:r>
            <a:r>
              <a:rPr lang="en-US" sz="3000" b="1" dirty="0">
                <a:solidFill>
                  <a:srgbClr val="FFFFFF"/>
                </a:solidFill>
              </a:rPr>
              <a:t> </a:t>
            </a:r>
            <a:r>
              <a:rPr lang="en-US" sz="3000" dirty="0">
                <a:solidFill>
                  <a:srgbClr val="FFFFFF"/>
                </a:solidFill>
              </a:rPr>
              <a:t>they</a:t>
            </a:r>
            <a:r>
              <a:rPr lang="en-US" sz="3000" b="1" dirty="0">
                <a:solidFill>
                  <a:srgbClr val="FFFFFF"/>
                </a:solidFill>
              </a:rPr>
              <a:t> </a:t>
            </a:r>
            <a:r>
              <a:rPr lang="en-US" sz="3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3000" b="1" dirty="0">
                <a:solidFill>
                  <a:srgbClr val="FFFFFF"/>
                </a:solidFill>
              </a:rPr>
              <a:t> </a:t>
            </a:r>
            <a:r>
              <a:rPr lang="en-US" sz="3000" dirty="0">
                <a:solidFill>
                  <a:srgbClr val="FFFFFF"/>
                </a:solidFill>
              </a:rPr>
              <a:t>him…</a:t>
            </a:r>
            <a:r>
              <a:rPr lang="en-US" sz="3000" b="1" dirty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883" y="2075199"/>
            <a:ext cx="6856236" cy="745977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algn="ctr" defTabSz="626099">
              <a:lnSpc>
                <a:spcPts val="3150"/>
              </a:lnSpc>
              <a:tabLst>
                <a:tab pos="430889" algn="l"/>
              </a:tabLst>
            </a:pPr>
            <a:r>
              <a:rPr lang="en-US" sz="2700" spc="-30" dirty="0">
                <a:solidFill>
                  <a:srgbClr val="000000"/>
                </a:solidFill>
              </a:rPr>
              <a:t>God is going to </a:t>
            </a:r>
            <a:r>
              <a:rPr lang="en-US" sz="2700" b="1" spc="-30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deny</a:t>
            </a:r>
            <a:r>
              <a:rPr lang="en-US" sz="2700" spc="-30" dirty="0">
                <a:solidFill>
                  <a:srgbClr val="000000"/>
                </a:solidFill>
              </a:rPr>
              <a:t> anyone that is still </a:t>
            </a:r>
          </a:p>
          <a:p>
            <a:pPr algn="ctr" defTabSz="626099">
              <a:lnSpc>
                <a:spcPts val="3150"/>
              </a:lnSpc>
              <a:tabLst>
                <a:tab pos="430889" algn="l"/>
              </a:tabLst>
            </a:pPr>
            <a:r>
              <a:rPr lang="en-US" sz="2700" spc="-30" dirty="0">
                <a:solidFill>
                  <a:srgbClr val="000000"/>
                </a:solidFill>
              </a:rPr>
              <a:t>trusting even a tiny bit - </a:t>
            </a:r>
            <a:r>
              <a:rPr lang="en-US" sz="3600" b="1" spc="-30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their works</a:t>
            </a:r>
            <a:r>
              <a:rPr lang="en-US" sz="2700" spc="-3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3" y="2797452"/>
            <a:ext cx="6856236" cy="694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998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3" y="2849541"/>
            <a:ext cx="6856236" cy="693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3000" spc="-75" dirty="0">
                <a:solidFill>
                  <a:prstClr val="white"/>
                </a:solidFill>
              </a:rPr>
              <a:t>because </a:t>
            </a:r>
            <a:r>
              <a:rPr lang="en-US" sz="3000" b="1" spc="-7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thou</a:t>
            </a:r>
            <a:r>
              <a:rPr lang="en-US" sz="3000" spc="-75" dirty="0">
                <a:solidFill>
                  <a:prstClr val="white"/>
                </a:solidFill>
              </a:rPr>
              <a:t> </a:t>
            </a:r>
            <a:r>
              <a:rPr lang="en-US" sz="3000" b="1" spc="-7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hast</a:t>
            </a:r>
            <a:r>
              <a:rPr lang="en-US" sz="3000" spc="-75" dirty="0">
                <a:solidFill>
                  <a:prstClr val="white"/>
                </a:solidFill>
              </a:rPr>
              <a:t> </a:t>
            </a:r>
            <a:r>
              <a:rPr lang="en-US" sz="3000" b="1" spc="-7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trusted in thy works</a:t>
            </a:r>
            <a:r>
              <a:rPr lang="en-US" sz="3000" b="1" i="1" spc="-7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-75" dirty="0">
                <a:solidFill>
                  <a:srgbClr val="191919"/>
                </a:solidFill>
              </a:rPr>
              <a:t>…</a:t>
            </a:r>
            <a:r>
              <a:rPr lang="en-US" sz="3000" spc="-75" dirty="0">
                <a:solidFill>
                  <a:prstClr val="white"/>
                </a:solidFill>
              </a:rPr>
              <a:t>thou shalt also be taken</a:t>
            </a: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5962748" y="3312473"/>
            <a:ext cx="856004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Jeremiah 48:7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124" y="1530401"/>
            <a:ext cx="6811963" cy="461665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2100" dirty="0">
                <a:solidFill>
                  <a:srgbClr val="191919"/>
                </a:solidFill>
              </a:rPr>
              <a:t>…</a:t>
            </a:r>
            <a:r>
              <a:rPr lang="en-US" sz="3000" dirty="0">
                <a:solidFill>
                  <a:srgbClr val="FFFFFF"/>
                </a:solidFill>
              </a:rPr>
              <a:t>if we </a:t>
            </a:r>
            <a:r>
              <a:rPr lang="en-US" sz="3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3000" dirty="0">
                <a:solidFill>
                  <a:srgbClr val="FFFFFF"/>
                </a:solidFill>
              </a:rPr>
              <a:t> him</a:t>
            </a:r>
            <a:r>
              <a:rPr lang="en-US" sz="3000" i="1" dirty="0">
                <a:solidFill>
                  <a:srgbClr val="FFFFFF"/>
                </a:solidFill>
              </a:rPr>
              <a:t>,</a:t>
            </a:r>
            <a:r>
              <a:rPr lang="en-US" sz="3000" dirty="0">
                <a:solidFill>
                  <a:srgbClr val="FFFFFF"/>
                </a:solidFill>
              </a:rPr>
              <a:t> he also will </a:t>
            </a:r>
            <a:r>
              <a:rPr lang="en-US" sz="30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3000" b="1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3000" dirty="0">
                <a:solidFill>
                  <a:srgbClr val="FFFFFF"/>
                </a:solidFill>
              </a:rPr>
              <a:t>us: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5924282" y="1895860"/>
            <a:ext cx="891270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2 Timothy 2:12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882" y="3490988"/>
            <a:ext cx="6863015" cy="623284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5998" dirty="0">
              <a:solidFill>
                <a:srgbClr val="000000"/>
              </a:solidFill>
            </a:endParaRP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7663" y="3544735"/>
            <a:ext cx="6849457" cy="54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626099">
              <a:lnSpc>
                <a:spcPts val="2100"/>
              </a:lnSpc>
              <a:tabLst>
                <a:tab pos="430889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Humans </a:t>
            </a:r>
            <a:r>
              <a:rPr lang="en-US" sz="2400" b="1" dirty="0">
                <a:solidFill>
                  <a:srgbClr val="000000"/>
                </a:solidFill>
              </a:rPr>
              <a:t>can’t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stop</a:t>
            </a:r>
            <a:r>
              <a:rPr lang="en-US" sz="2400" dirty="0">
                <a:solidFill>
                  <a:srgbClr val="000000"/>
                </a:solidFill>
              </a:rPr>
              <a:t> sinning to get to Heaven.</a:t>
            </a:r>
          </a:p>
          <a:p>
            <a:pPr algn="ctr" defTabSz="626099">
              <a:lnSpc>
                <a:spcPts val="2100"/>
              </a:lnSpc>
              <a:tabLst>
                <a:tab pos="430889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Humans </a:t>
            </a:r>
            <a:r>
              <a:rPr lang="en-US" sz="2400" b="1" dirty="0"/>
              <a:t>must </a:t>
            </a:r>
            <a:r>
              <a:rPr lang="en-US" sz="2400" b="1" spc="-75" dirty="0">
                <a:ln w="1905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lang="en-US" sz="2400" b="1" spc="-75" dirty="0">
                <a:ln w="19050">
                  <a:noFill/>
                </a:ln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7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400" dirty="0">
                <a:solidFill>
                  <a:srgbClr val="000000"/>
                </a:solidFill>
              </a:rPr>
              <a:t> to get to Heaven.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id="{37910EA5-6531-4AD7-9F66-7C0163E15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" y="817871"/>
            <a:ext cx="6856236" cy="745977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13713" anchor="b" anchorCtr="0">
            <a:noAutofit/>
          </a:bodyPr>
          <a:lstStyle/>
          <a:p>
            <a:pPr algn="ctr" defTabSz="626099">
              <a:lnSpc>
                <a:spcPts val="1950"/>
              </a:lnSpc>
              <a:tabLst>
                <a:tab pos="430889" algn="l"/>
              </a:tabLst>
            </a:pPr>
            <a:r>
              <a:rPr lang="en-US" sz="1575" spc="-105" dirty="0">
                <a:solidFill>
                  <a:srgbClr val="000000"/>
                </a:solidFill>
              </a:rPr>
              <a:t>…They don’t deny God by ‘doing’, they deny God by “</a:t>
            </a:r>
            <a:r>
              <a:rPr lang="en-US" sz="1575" b="1" spc="-105" dirty="0">
                <a:solidFill>
                  <a:srgbClr val="000000"/>
                </a:solidFill>
              </a:rPr>
              <a:t>being</a:t>
            </a:r>
            <a:r>
              <a:rPr lang="en-US" sz="1575" spc="-105" dirty="0">
                <a:solidFill>
                  <a:srgbClr val="000000"/>
                </a:solidFill>
              </a:rPr>
              <a:t>”. They don’t ‘do’ abominable things, they </a:t>
            </a:r>
            <a:r>
              <a:rPr lang="en-US" sz="1575" b="1" spc="-105" dirty="0">
                <a:solidFill>
                  <a:srgbClr val="000000"/>
                </a:solidFill>
              </a:rPr>
              <a:t>are</a:t>
            </a:r>
            <a:r>
              <a:rPr lang="en-US" sz="1575" spc="-105" dirty="0">
                <a:solidFill>
                  <a:srgbClr val="000000"/>
                </a:solidFill>
              </a:rPr>
              <a:t> “abominable”. They don’t disobey, they </a:t>
            </a:r>
            <a:r>
              <a:rPr lang="en-US" sz="1575" b="1" spc="-105" dirty="0">
                <a:solidFill>
                  <a:srgbClr val="000000"/>
                </a:solidFill>
              </a:rPr>
              <a:t>are</a:t>
            </a:r>
            <a:r>
              <a:rPr lang="en-US" sz="1575" spc="-105" dirty="0">
                <a:solidFill>
                  <a:srgbClr val="000000"/>
                </a:solidFill>
              </a:rPr>
              <a:t> “disobedient”. </a:t>
            </a:r>
            <a:r>
              <a:rPr lang="en-US" sz="1575" b="1" spc="-105" dirty="0">
                <a:solidFill>
                  <a:srgbClr val="000000"/>
                </a:solidFill>
              </a:rPr>
              <a:t>They are “unto </a:t>
            </a:r>
            <a:r>
              <a:rPr lang="en-US" sz="2100" b="1" spc="-105" dirty="0">
                <a:solidFill>
                  <a:srgbClr val="000000"/>
                </a:solidFill>
              </a:rPr>
              <a:t>every</a:t>
            </a:r>
            <a:r>
              <a:rPr lang="en-US" sz="1575" b="1" spc="-105" dirty="0">
                <a:solidFill>
                  <a:srgbClr val="000000"/>
                </a:solidFill>
              </a:rPr>
              <a:t> good work reprobate”</a:t>
            </a:r>
            <a:r>
              <a:rPr lang="en-US" sz="1575" spc="-105" dirty="0">
                <a:solidFill>
                  <a:srgbClr val="000000"/>
                </a:solidFill>
              </a:rPr>
              <a:t>! Because they </a:t>
            </a:r>
            <a:r>
              <a:rPr lang="en-US" sz="1575" b="1" spc="-105" dirty="0">
                <a:solidFill>
                  <a:srgbClr val="000000"/>
                </a:solidFill>
              </a:rPr>
              <a:t>are</a:t>
            </a:r>
            <a:r>
              <a:rPr lang="en-US" sz="1575" spc="-105" dirty="0">
                <a:solidFill>
                  <a:srgbClr val="000000"/>
                </a:solidFill>
              </a:rPr>
              <a:t> “</a:t>
            </a:r>
            <a:r>
              <a:rPr lang="en-US" sz="1575" b="1" spc="-105" dirty="0">
                <a:solidFill>
                  <a:srgbClr val="000000"/>
                </a:solidFill>
              </a:rPr>
              <a:t>in works</a:t>
            </a:r>
            <a:r>
              <a:rPr lang="en-US" sz="1575" spc="-105" dirty="0">
                <a:solidFill>
                  <a:srgbClr val="000000"/>
                </a:solidFill>
              </a:rPr>
              <a:t>” instead of “in Christ”.</a:t>
            </a:r>
          </a:p>
        </p:txBody>
      </p:sp>
    </p:spTree>
    <p:extLst>
      <p:ext uri="{BB962C8B-B14F-4D97-AF65-F5344CB8AC3E}">
        <p14:creationId xmlns:p14="http://schemas.microsoft.com/office/powerpoint/2010/main" val="1072506387"/>
      </p:ext>
    </p:extLst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5968B0"/>
        </a:solidFill>
        <a:ln w="0">
          <a:solidFill>
            <a:srgbClr val="000000"/>
          </a:solidFill>
          <a:miter lim="800000"/>
          <a:headEnd/>
          <a:tailEnd/>
        </a:ln>
      </a:spPr>
      <a:bodyPr lIns="18288" tIns="18288" rIns="18288" bIns="18288" anchor="ctr" anchorCtr="0"/>
      <a:lstStyle>
        <a:defPPr algn="ctr">
          <a:tabLst>
            <a:tab pos="284163" algn="l"/>
            <a:tab pos="571500" algn="l"/>
          </a:tabLst>
          <a:defRPr sz="1800" b="1" dirty="0">
            <a:solidFill>
              <a:prstClr val="black"/>
            </a:solidFill>
          </a:defRPr>
        </a:defPPr>
      </a:lstStyle>
    </a:sp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53546</TotalTime>
  <Words>2033</Words>
  <Application>Microsoft Office PowerPoint</Application>
  <PresentationFormat>Custom</PresentationFormat>
  <Paragraphs>363</Paragraphs>
  <Slides>26</Slides>
  <Notes>26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 Black</vt:lpstr>
      <vt:lpstr>Calibri</vt:lpstr>
      <vt:lpstr>Arial</vt:lpstr>
      <vt:lpstr>Cambria</vt:lpstr>
      <vt:lpstr>Viner Hand ITC</vt:lpstr>
      <vt:lpstr>Impact</vt:lpstr>
      <vt:lpstr>Verdana</vt:lpstr>
      <vt:lpstr>Cooper Black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Scheer Partners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huck Burke</dc:creator>
  <cp:lastModifiedBy>Jake</cp:lastModifiedBy>
  <cp:revision>2378</cp:revision>
  <cp:lastPrinted>2022-11-23T14:52:21Z</cp:lastPrinted>
  <dcterms:created xsi:type="dcterms:W3CDTF">2006-04-29T15:59:36Z</dcterms:created>
  <dcterms:modified xsi:type="dcterms:W3CDTF">2023-02-03T01:16:13Z</dcterms:modified>
</cp:coreProperties>
</file>